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1" r:id="rId10"/>
    <p:sldId id="265" r:id="rId11"/>
    <p:sldId id="274" r:id="rId12"/>
    <p:sldId id="273" r:id="rId13"/>
    <p:sldId id="272" r:id="rId14"/>
    <p:sldId id="278" r:id="rId15"/>
    <p:sldId id="266" r:id="rId16"/>
    <p:sldId id="270" r:id="rId17"/>
    <p:sldId id="271" r:id="rId18"/>
    <p:sldId id="267" r:id="rId19"/>
    <p:sldId id="275" r:id="rId20"/>
    <p:sldId id="276" r:id="rId21"/>
    <p:sldId id="279" r:id="rId22"/>
    <p:sldId id="283" r:id="rId23"/>
    <p:sldId id="284" r:id="rId24"/>
    <p:sldId id="280" r:id="rId25"/>
    <p:sldId id="281" r:id="rId26"/>
    <p:sldId id="282" r:id="rId27"/>
    <p:sldId id="269" r:id="rId28"/>
    <p:sldId id="268" r:id="rId29"/>
    <p:sldId id="285" r:id="rId30"/>
    <p:sldId id="27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CD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 varScale="1">
        <p:scale>
          <a:sx n="95" d="100"/>
          <a:sy n="95" d="100"/>
        </p:scale>
        <p:origin x="-1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7.5443160146928534E-2"/>
          <c:y val="4.9048822941093903E-2"/>
          <c:w val="0.92455683985307169"/>
          <c:h val="0.7771273007069363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2021 года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180</c:v>
                </c:pt>
                <c:pt idx="1">
                  <c:v>67</c:v>
                </c:pt>
                <c:pt idx="2">
                  <c:v>19</c:v>
                </c:pt>
                <c:pt idx="3">
                  <c:v>6</c:v>
                </c:pt>
                <c:pt idx="4">
                  <c:v>6</c:v>
                </c:pt>
                <c:pt idx="5">
                  <c:v>8</c:v>
                </c:pt>
                <c:pt idx="6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 на 2022год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186</c:v>
                </c:pt>
                <c:pt idx="1">
                  <c:v>73</c:v>
                </c:pt>
                <c:pt idx="2">
                  <c:v>18</c:v>
                </c:pt>
                <c:pt idx="3">
                  <c:v>7</c:v>
                </c:pt>
                <c:pt idx="4">
                  <c:v>6</c:v>
                </c:pt>
                <c:pt idx="5">
                  <c:v>8</c:v>
                </c:pt>
                <c:pt idx="6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на 2023год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186</c:v>
                </c:pt>
                <c:pt idx="1">
                  <c:v>76</c:v>
                </c:pt>
                <c:pt idx="2">
                  <c:v>19</c:v>
                </c:pt>
                <c:pt idx="3">
                  <c:v>7</c:v>
                </c:pt>
                <c:pt idx="4">
                  <c:v>7</c:v>
                </c:pt>
                <c:pt idx="5">
                  <c:v>8</c:v>
                </c:pt>
                <c:pt idx="6">
                  <c:v>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Прогноз на 2024год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189</c:v>
                </c:pt>
                <c:pt idx="1">
                  <c:v>79</c:v>
                </c:pt>
                <c:pt idx="2">
                  <c:v>19</c:v>
                </c:pt>
                <c:pt idx="3">
                  <c:v>8</c:v>
                </c:pt>
                <c:pt idx="4">
                  <c:v>7</c:v>
                </c:pt>
                <c:pt idx="5">
                  <c:v>8</c:v>
                </c:pt>
                <c:pt idx="6">
                  <c:v>15</c:v>
                </c:pt>
              </c:numCache>
            </c:numRef>
          </c:val>
        </c:ser>
        <c:gapWidth val="40"/>
        <c:gapDepth val="135"/>
        <c:shape val="cylinder"/>
        <c:axId val="171594880"/>
        <c:axId val="171596416"/>
        <c:axId val="0"/>
      </c:bar3DChart>
      <c:catAx>
        <c:axId val="17159488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1596416"/>
        <c:crosses val="autoZero"/>
        <c:auto val="1"/>
        <c:lblAlgn val="ctr"/>
        <c:lblOffset val="100"/>
      </c:catAx>
      <c:valAx>
        <c:axId val="171596416"/>
        <c:scaling>
          <c:orientation val="minMax"/>
          <c:max val="200"/>
        </c:scaling>
        <c:axPos val="l"/>
        <c:majorGridlines/>
        <c:numFmt formatCode="General" sourceLinked="1"/>
        <c:tickLblPos val="nextTo"/>
        <c:crossAx val="171594880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63086305040167745"/>
          <c:y val="0.106806055446836"/>
          <c:w val="0.28071314406318121"/>
          <c:h val="0.20110699233854967"/>
        </c:manualLayout>
      </c:layout>
      <c:overlay val="1"/>
      <c:txPr>
        <a:bodyPr/>
        <a:lstStyle/>
        <a:p>
          <a:pPr>
            <a:defRPr>
              <a:latin typeface="Liberation Serif" pitchFamily="18" charset="0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otX val="10"/>
      <c:rotY val="1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2021 года</c:v>
                </c:pt>
                <c:pt idx="1">
                  <c:v>Прогноз на 2022 год</c:v>
                </c:pt>
                <c:pt idx="2">
                  <c:v>Прогноз на 2023 год</c:v>
                </c:pt>
                <c:pt idx="3">
                  <c:v>Прогноз на 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309</c:v>
                </c:pt>
                <c:pt idx="1">
                  <c:v>292</c:v>
                </c:pt>
                <c:pt idx="2">
                  <c:v>277</c:v>
                </c:pt>
                <c:pt idx="3">
                  <c:v>261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2021 года</c:v>
                </c:pt>
                <c:pt idx="1">
                  <c:v>Прогноз на 2022 год</c:v>
                </c:pt>
                <c:pt idx="2">
                  <c:v>Прогноз на 2023 год</c:v>
                </c:pt>
                <c:pt idx="3">
                  <c:v>Прогноз на 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</c:v>
                </c:pt>
                <c:pt idx="1">
                  <c:v>19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2021 года</c:v>
                </c:pt>
                <c:pt idx="1">
                  <c:v>Прогноз на 2022 год</c:v>
                </c:pt>
                <c:pt idx="2">
                  <c:v>Прогноз на 2023 год</c:v>
                </c:pt>
                <c:pt idx="3">
                  <c:v>Прогноз на 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328</c:v>
                </c:pt>
                <c:pt idx="1">
                  <c:v>335</c:v>
                </c:pt>
                <c:pt idx="2">
                  <c:v>347</c:v>
                </c:pt>
                <c:pt idx="3">
                  <c:v>354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2021 года</c:v>
                </c:pt>
                <c:pt idx="1">
                  <c:v>Прогноз на 2022 год</c:v>
                </c:pt>
                <c:pt idx="2">
                  <c:v>Прогноз на 2023 год</c:v>
                </c:pt>
                <c:pt idx="3">
                  <c:v>Прогноз на 2024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35</c:v>
                </c:pt>
                <c:pt idx="1">
                  <c:v>26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shape val="cylinder"/>
        <c:axId val="171849600"/>
        <c:axId val="171851136"/>
        <c:axId val="0"/>
      </c:bar3DChart>
      <c:catAx>
        <c:axId val="17184960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1851136"/>
        <c:crosses val="autoZero"/>
        <c:auto val="1"/>
        <c:lblAlgn val="ctr"/>
        <c:lblOffset val="100"/>
      </c:catAx>
      <c:valAx>
        <c:axId val="171851136"/>
        <c:scaling>
          <c:orientation val="minMax"/>
          <c:max val="36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184960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autoTitleDeleted val="1"/>
    <c:view3D>
      <c:rotX val="10"/>
      <c:rAngAx val="1"/>
    </c:view3D>
    <c:plotArea>
      <c:layout>
        <c:manualLayout>
          <c:layoutTarget val="inner"/>
          <c:xMode val="edge"/>
          <c:yMode val="edge"/>
          <c:x val="0.13302080310573439"/>
          <c:y val="1.8073234136120851E-2"/>
          <c:w val="0.85813666600156702"/>
          <c:h val="0.6723834823265141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Lbls>
            <c:dLbl>
              <c:idx val="0"/>
              <c:layout>
                <c:manualLayout>
                  <c:x val="4.2016622922134755E-4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045744314691637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9.1970691163604547E-3"/>
                  <c:y val="4.1792683215640541E-4"/>
                </c:manualLayout>
              </c:layout>
              <c:showVal val="1"/>
            </c:dLbl>
            <c:dLbl>
              <c:idx val="3"/>
              <c:layout>
                <c:manualLayout>
                  <c:x val="5.2169728783902011E-3"/>
                  <c:y val="7.0768943578484567E-2"/>
                </c:manualLayout>
              </c:layout>
              <c:showVal val="1"/>
            </c:dLbl>
            <c:dLbl>
              <c:idx val="4"/>
              <c:layout>
                <c:manualLayout>
                  <c:x val="2.9901793525809281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195136359647586E-2"/>
                  <c:y val="-7.261693518414521E-3"/>
                </c:manualLayout>
              </c:layout>
              <c:showVal val="1"/>
            </c:dLbl>
            <c:dLbl>
              <c:idx val="6"/>
              <c:layout>
                <c:manualLayout>
                  <c:x val="8.4022309711286134E-4"/>
                  <c:y val="0.11057647434138215"/>
                </c:manualLayout>
              </c:layout>
              <c:showVal val="1"/>
            </c:dLbl>
            <c:dLbl>
              <c:idx val="7"/>
              <c:layout>
                <c:manualLayout>
                  <c:x val="1.3445284046035599E-2"/>
                  <c:y val="-4.437650330471619E-17"/>
                </c:manualLayout>
              </c:layout>
              <c:showVal val="1"/>
            </c:dLbl>
            <c:dLbl>
              <c:idx val="8"/>
              <c:layout>
                <c:manualLayout>
                  <c:x val="1.4619094488188976E-2"/>
                  <c:y val="4.8653648710208136E-2"/>
                </c:manualLayout>
              </c:layout>
              <c:showVal val="1"/>
            </c:dLbl>
            <c:dLbl>
              <c:idx val="9"/>
              <c:layout>
                <c:manualLayout>
                  <c:x val="4.4420931758530208E-2"/>
                  <c:y val="2.2115294868276436E-3"/>
                </c:manualLayout>
              </c:layout>
              <c:showVal val="1"/>
            </c:dLbl>
            <c:dLbl>
              <c:idx val="10"/>
              <c:layout>
                <c:manualLayout>
                  <c:x val="1.195136359647586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Нац.безоп-ть и правоохр.деят-ть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  </c:v>
                </c:pt>
                <c:pt idx="7">
                  <c:v>Культура,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  </c:v>
                </c:pt>
                <c:pt idx="11">
                  <c:v>Обслуживание госуд. и муниц. долга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110544784.3</c:v>
                </c:pt>
                <c:pt idx="1">
                  <c:v>1211200</c:v>
                </c:pt>
                <c:pt idx="2">
                  <c:v>9765000</c:v>
                </c:pt>
                <c:pt idx="3">
                  <c:v>114240195.28</c:v>
                </c:pt>
                <c:pt idx="4">
                  <c:v>25344000</c:v>
                </c:pt>
                <c:pt idx="5">
                  <c:v>1315000</c:v>
                </c:pt>
                <c:pt idx="6">
                  <c:v>555215680.25999999</c:v>
                </c:pt>
                <c:pt idx="7">
                  <c:v>58032000</c:v>
                </c:pt>
                <c:pt idx="8">
                  <c:v>95688700</c:v>
                </c:pt>
                <c:pt idx="9">
                  <c:v>12353000</c:v>
                </c:pt>
                <c:pt idx="10">
                  <c:v>800000</c:v>
                </c:pt>
                <c:pt idx="11">
                  <c:v>5500</c:v>
                </c:pt>
              </c:numCache>
            </c:numRef>
          </c:val>
        </c:ser>
        <c:gapWidth val="54"/>
        <c:gapDepth val="58"/>
        <c:shape val="cylinder"/>
        <c:axId val="171939328"/>
        <c:axId val="171940864"/>
        <c:axId val="0"/>
      </c:bar3DChart>
      <c:catAx>
        <c:axId val="171939328"/>
        <c:scaling>
          <c:orientation val="minMax"/>
        </c:scaling>
        <c:axPos val="b"/>
        <c:numFmt formatCode="General" sourceLinked="1"/>
        <c:tickLblPos val="low"/>
        <c:txPr>
          <a:bodyPr rot="-2460000"/>
          <a:lstStyle/>
          <a:p>
            <a:pPr>
              <a:defRPr sz="1100"/>
            </a:pPr>
            <a:endParaRPr lang="ru-RU"/>
          </a:p>
        </c:txPr>
        <c:crossAx val="171940864"/>
        <c:crosses val="autoZero"/>
        <c:auto val="1"/>
        <c:lblAlgn val="ctr"/>
        <c:lblOffset val="100"/>
        <c:tickMarkSkip val="1"/>
      </c:catAx>
      <c:valAx>
        <c:axId val="171940864"/>
        <c:scaling>
          <c:orientation val="minMax"/>
          <c:max val="1500000"/>
          <c:min val="0"/>
        </c:scaling>
        <c:axPos val="l"/>
        <c:majorGridlines/>
        <c:numFmt formatCode="0.0" sourceLinked="1"/>
        <c:tickLblPos val="nextTo"/>
        <c:crossAx val="171939328"/>
        <c:crosses val="autoZero"/>
        <c:crossBetween val="between"/>
        <c:majorUnit val="100000"/>
      </c:valAx>
    </c:plotArea>
    <c:plotVisOnly val="1"/>
  </c:chart>
  <c:txPr>
    <a:bodyPr/>
    <a:lstStyle/>
    <a:p>
      <a:pPr>
        <a:defRPr sz="1200">
          <a:latin typeface="Liberation Serif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48EDF3-379D-4CB2-A673-D394566C2111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BCCEDC-33B7-4DDF-979D-D66B6D6B508A}">
      <dgm:prSet phldrT="[Текст]" custT="1"/>
      <dgm:spPr/>
      <dgm:t>
        <a:bodyPr/>
        <a:lstStyle/>
        <a:p>
          <a:r>
            <a:rPr lang="ru-RU" altLang="ru-RU" sz="2000" b="1" i="1" u="none" dirty="0" smtClean="0">
              <a:latin typeface="+mn-lt"/>
            </a:rPr>
            <a:t>Составление проекта бюджета</a:t>
          </a:r>
          <a:r>
            <a:rPr lang="ru-RU" altLang="ru-RU" sz="2000" u="none" dirty="0" smtClean="0">
              <a:latin typeface="+mn-lt"/>
            </a:rPr>
            <a:t>: </a:t>
          </a:r>
          <a:endParaRPr lang="ru-RU" sz="2000" u="none" dirty="0">
            <a:latin typeface="+mn-lt"/>
          </a:endParaRPr>
        </a:p>
      </dgm:t>
    </dgm:pt>
    <dgm:pt modelId="{7FFA28AB-A769-451C-BB9D-B67959627999}" type="parTrans" cxnId="{0070798B-E633-4212-99CC-FBCDC060246C}">
      <dgm:prSet/>
      <dgm:spPr/>
      <dgm:t>
        <a:bodyPr/>
        <a:lstStyle/>
        <a:p>
          <a:endParaRPr lang="ru-RU"/>
        </a:p>
      </dgm:t>
    </dgm:pt>
    <dgm:pt modelId="{1F541DBB-7B7C-48F3-A4E4-71542EBDD98C}" type="sibTrans" cxnId="{0070798B-E633-4212-99CC-FBCDC060246C}">
      <dgm:prSet/>
      <dgm:spPr/>
      <dgm:t>
        <a:bodyPr/>
        <a:lstStyle/>
        <a:p>
          <a:endParaRPr lang="ru-RU"/>
        </a:p>
      </dgm:t>
    </dgm:pt>
    <dgm:pt modelId="{184B865C-3705-4A7E-A178-573D0F85B394}">
      <dgm:prSet phldrT="[Текст]" custT="1"/>
      <dgm:spPr/>
      <dgm:t>
        <a:bodyPr/>
        <a:lstStyle/>
        <a:p>
          <a:r>
            <a:rPr lang="ru-RU" altLang="ru-RU" sz="2000" b="1" i="1" u="none" dirty="0" smtClean="0">
              <a:latin typeface="+mn-lt"/>
            </a:rPr>
            <a:t>Рассмотрение проекта бюджета</a:t>
          </a:r>
          <a:r>
            <a:rPr lang="ru-RU" altLang="ru-RU" sz="2000" u="none" dirty="0" smtClean="0">
              <a:latin typeface="+mn-lt"/>
            </a:rPr>
            <a:t>: </a:t>
          </a:r>
          <a:endParaRPr lang="ru-RU" sz="2000" u="none" dirty="0">
            <a:latin typeface="+mn-lt"/>
          </a:endParaRPr>
        </a:p>
      </dgm:t>
    </dgm:pt>
    <dgm:pt modelId="{B91C485B-1BCA-4CFC-A759-635C931C9F4A}" type="parTrans" cxnId="{A09D1A9E-9298-4B33-A61F-CD291BB94A47}">
      <dgm:prSet/>
      <dgm:spPr/>
      <dgm:t>
        <a:bodyPr/>
        <a:lstStyle/>
        <a:p>
          <a:endParaRPr lang="ru-RU"/>
        </a:p>
      </dgm:t>
    </dgm:pt>
    <dgm:pt modelId="{F81611D4-F7F8-4DA0-BA6D-64A0493BAD19}" type="sibTrans" cxnId="{A09D1A9E-9298-4B33-A61F-CD291BB94A47}">
      <dgm:prSet/>
      <dgm:spPr/>
      <dgm:t>
        <a:bodyPr/>
        <a:lstStyle/>
        <a:p>
          <a:endParaRPr lang="ru-RU"/>
        </a:p>
      </dgm:t>
    </dgm:pt>
    <dgm:pt modelId="{883A469A-471A-4491-8F3A-0443101E977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90500">
          <a:bevelT w="190500" h="38100"/>
        </a:sp3d>
      </dgm:spPr>
      <dgm:t>
        <a:bodyPr/>
        <a:lstStyle/>
        <a:p>
          <a:r>
            <a:rPr lang="ru-RU" dirty="0" smtClean="0"/>
            <a:t>Проект бюджета городского округа составляется в порядке, установленном Администрацией, в соответствии с Бюджетным кодексом Российской Федерации и принимаемыми с соблюдением его требований муниципальными правовыми актами Думы.</a:t>
          </a:r>
          <a:endParaRPr lang="ru-RU" dirty="0">
            <a:latin typeface="+mn-lt"/>
          </a:endParaRPr>
        </a:p>
      </dgm:t>
    </dgm:pt>
    <dgm:pt modelId="{DAB907E4-52CA-4C5A-9337-AA5203FB68D5}" type="parTrans" cxnId="{16DAF241-A638-4BF5-9DBB-BC022357FD57}">
      <dgm:prSet/>
      <dgm:spPr/>
      <dgm:t>
        <a:bodyPr/>
        <a:lstStyle/>
        <a:p>
          <a:endParaRPr lang="ru-RU"/>
        </a:p>
      </dgm:t>
    </dgm:pt>
    <dgm:pt modelId="{743297C4-0BF7-475B-B830-2E554142B79A}" type="sibTrans" cxnId="{16DAF241-A638-4BF5-9DBB-BC022357FD57}">
      <dgm:prSet/>
      <dgm:spPr/>
      <dgm:t>
        <a:bodyPr/>
        <a:lstStyle/>
        <a:p>
          <a:endParaRPr lang="ru-RU"/>
        </a:p>
      </dgm:t>
    </dgm:pt>
    <dgm:pt modelId="{82C4EDD9-F4C1-4799-A6AA-0E09C9F2652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90500">
          <a:bevelT w="190500" h="38100"/>
        </a:sp3d>
      </dgm:spPr>
      <dgm:t>
        <a:bodyPr/>
        <a:lstStyle/>
        <a:p>
          <a:r>
            <a:rPr lang="ru-RU" dirty="0" smtClean="0"/>
            <a:t>Порядок рассмотрения проекта решения о бюджете и его утверждение определяется муниципальным правовым актом  Думы в соответствии с требованиями Бюджетного кодекса Российской Федерации.</a:t>
          </a:r>
          <a:endParaRPr lang="ru-RU" dirty="0">
            <a:latin typeface="+mn-lt"/>
          </a:endParaRPr>
        </a:p>
      </dgm:t>
    </dgm:pt>
    <dgm:pt modelId="{9717ECBC-8ECF-457F-91A7-9AA05469A958}" type="parTrans" cxnId="{E6755F5B-0875-4916-B0EE-E438D3593C3D}">
      <dgm:prSet/>
      <dgm:spPr/>
      <dgm:t>
        <a:bodyPr/>
        <a:lstStyle/>
        <a:p>
          <a:endParaRPr lang="ru-RU"/>
        </a:p>
      </dgm:t>
    </dgm:pt>
    <dgm:pt modelId="{D05C530B-5396-4D3F-A429-CA2C41A1859F}" type="sibTrans" cxnId="{E6755F5B-0875-4916-B0EE-E438D3593C3D}">
      <dgm:prSet/>
      <dgm:spPr/>
      <dgm:t>
        <a:bodyPr/>
        <a:lstStyle/>
        <a:p>
          <a:endParaRPr lang="ru-RU"/>
        </a:p>
      </dgm:t>
    </dgm:pt>
    <dgm:pt modelId="{6C5FE659-69C3-4454-B323-F44EC28D0712}">
      <dgm:prSet custT="1"/>
      <dgm:spPr/>
      <dgm:t>
        <a:bodyPr/>
        <a:lstStyle/>
        <a:p>
          <a:r>
            <a:rPr lang="ru-RU" altLang="ru-RU" sz="2000" b="1" i="1" u="none" dirty="0" smtClean="0">
              <a:latin typeface="+mn-lt"/>
            </a:rPr>
            <a:t>Утверждение бюджета: </a:t>
          </a:r>
          <a:endParaRPr lang="ru-RU" sz="2000" u="none" dirty="0">
            <a:latin typeface="+mn-lt"/>
          </a:endParaRPr>
        </a:p>
      </dgm:t>
    </dgm:pt>
    <dgm:pt modelId="{FEDB6319-86A2-4DE7-80C7-1C0C705627C5}" type="parTrans" cxnId="{E4A79096-7994-4699-A41E-EA34F9EA9FFF}">
      <dgm:prSet/>
      <dgm:spPr/>
      <dgm:t>
        <a:bodyPr/>
        <a:lstStyle/>
        <a:p>
          <a:endParaRPr lang="ru-RU"/>
        </a:p>
      </dgm:t>
    </dgm:pt>
    <dgm:pt modelId="{1637C334-7A0C-4FB1-9576-A3FF0DFDDCA7}" type="sibTrans" cxnId="{E4A79096-7994-4699-A41E-EA34F9EA9FFF}">
      <dgm:prSet/>
      <dgm:spPr/>
      <dgm:t>
        <a:bodyPr/>
        <a:lstStyle/>
        <a:p>
          <a:endParaRPr lang="ru-RU"/>
        </a:p>
      </dgm:t>
    </dgm:pt>
    <dgm:pt modelId="{F40E299B-38E1-484A-A0C2-179A8D90484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90500">
          <a:bevelT w="190500" h="38100"/>
        </a:sp3d>
      </dgm:spPr>
      <dgm:t>
        <a:bodyPr/>
        <a:lstStyle/>
        <a:p>
          <a:r>
            <a:rPr lang="ru-RU" dirty="0" smtClean="0"/>
            <a:t>Порядок утверждения проекта решения о бюджете, определенный муниципальным правовым актом Думы, должен предусматривать вступление в силу решения о бюджете с 1 января очередного финансового года, а также утверждение указанным решением показателей и характеристик (приложений) бюджета.</a:t>
          </a:r>
          <a:endParaRPr lang="ru-RU" dirty="0">
            <a:latin typeface="+mn-lt"/>
          </a:endParaRPr>
        </a:p>
      </dgm:t>
    </dgm:pt>
    <dgm:pt modelId="{1331D4DA-874C-4331-A4E3-B0E9BA3F8B0E}" type="parTrans" cxnId="{6934E9E3-6E92-4FC9-A618-9ADA53CE5AF9}">
      <dgm:prSet/>
      <dgm:spPr/>
      <dgm:t>
        <a:bodyPr/>
        <a:lstStyle/>
        <a:p>
          <a:endParaRPr lang="ru-RU"/>
        </a:p>
      </dgm:t>
    </dgm:pt>
    <dgm:pt modelId="{78F67B76-BADC-4CF4-8C29-D3E8BCD491FD}" type="sibTrans" cxnId="{6934E9E3-6E92-4FC9-A618-9ADA53CE5AF9}">
      <dgm:prSet/>
      <dgm:spPr/>
      <dgm:t>
        <a:bodyPr/>
        <a:lstStyle/>
        <a:p>
          <a:endParaRPr lang="ru-RU"/>
        </a:p>
      </dgm:t>
    </dgm:pt>
    <dgm:pt modelId="{EAF99C6F-5C51-48DF-A7B6-1BEF6824C89B}" type="pres">
      <dgm:prSet presAssocID="{E948EDF3-379D-4CB2-A673-D394566C21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094D00-7C5D-4648-A502-EF2A86BCF48C}" type="pres">
      <dgm:prSet presAssocID="{ACBCCEDC-33B7-4DDF-979D-D66B6D6B508A}" presName="parentLin" presStyleCnt="0"/>
      <dgm:spPr/>
    </dgm:pt>
    <dgm:pt modelId="{E78F5B85-DAA2-4582-9E42-B5059B65F900}" type="pres">
      <dgm:prSet presAssocID="{ACBCCEDC-33B7-4DDF-979D-D66B6D6B508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08D2030-DF49-48C6-BC89-7413A1499A1C}" type="pres">
      <dgm:prSet presAssocID="{ACBCCEDC-33B7-4DDF-979D-D66B6D6B508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13A58-1C77-4295-992F-BC90A66C8AAA}" type="pres">
      <dgm:prSet presAssocID="{ACBCCEDC-33B7-4DDF-979D-D66B6D6B508A}" presName="negativeSpace" presStyleCnt="0"/>
      <dgm:spPr/>
    </dgm:pt>
    <dgm:pt modelId="{003D60F6-A838-4AA8-90B5-4BCAEDF699DF}" type="pres">
      <dgm:prSet presAssocID="{ACBCCEDC-33B7-4DDF-979D-D66B6D6B508A}" presName="childText" presStyleLbl="conFgAcc1" presStyleIdx="0" presStyleCnt="3" custScaleY="10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6906C-F070-4651-BC62-B4C4AC25D347}" type="pres">
      <dgm:prSet presAssocID="{1F541DBB-7B7C-48F3-A4E4-71542EBDD98C}" presName="spaceBetweenRectangles" presStyleCnt="0"/>
      <dgm:spPr/>
    </dgm:pt>
    <dgm:pt modelId="{A7472AA0-220D-4722-9536-6E7E709424E8}" type="pres">
      <dgm:prSet presAssocID="{184B865C-3705-4A7E-A178-573D0F85B394}" presName="parentLin" presStyleCnt="0"/>
      <dgm:spPr/>
    </dgm:pt>
    <dgm:pt modelId="{80EDC528-BD61-4B8A-9775-0DCC2372D026}" type="pres">
      <dgm:prSet presAssocID="{184B865C-3705-4A7E-A178-573D0F85B3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31AFE4F-124B-42E1-9CF9-610F11992790}" type="pres">
      <dgm:prSet presAssocID="{184B865C-3705-4A7E-A178-573D0F85B39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2A3F0-2E6B-4FB9-A021-359A4CFEF2DB}" type="pres">
      <dgm:prSet presAssocID="{184B865C-3705-4A7E-A178-573D0F85B394}" presName="negativeSpace" presStyleCnt="0"/>
      <dgm:spPr/>
    </dgm:pt>
    <dgm:pt modelId="{0EC70D51-979B-4330-9CC8-35FFFD6DB48F}" type="pres">
      <dgm:prSet presAssocID="{184B865C-3705-4A7E-A178-573D0F85B39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E3246-1683-4977-9BD3-7AB93306C7F7}" type="pres">
      <dgm:prSet presAssocID="{F81611D4-F7F8-4DA0-BA6D-64A0493BAD19}" presName="spaceBetweenRectangles" presStyleCnt="0"/>
      <dgm:spPr/>
    </dgm:pt>
    <dgm:pt modelId="{06157E1A-F1B6-42C5-9707-C0EB1CD73AC0}" type="pres">
      <dgm:prSet presAssocID="{6C5FE659-69C3-4454-B323-F44EC28D0712}" presName="parentLin" presStyleCnt="0"/>
      <dgm:spPr/>
    </dgm:pt>
    <dgm:pt modelId="{9DE738D8-0E5C-4FCE-A24D-9A609276FBAD}" type="pres">
      <dgm:prSet presAssocID="{6C5FE659-69C3-4454-B323-F44EC28D071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1241FED-1FF0-4CBF-979C-3FCCCF019C7B}" type="pres">
      <dgm:prSet presAssocID="{6C5FE659-69C3-4454-B323-F44EC28D071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89364-D3CF-48C6-900D-026458D8C31E}" type="pres">
      <dgm:prSet presAssocID="{6C5FE659-69C3-4454-B323-F44EC28D0712}" presName="negativeSpace" presStyleCnt="0"/>
      <dgm:spPr/>
    </dgm:pt>
    <dgm:pt modelId="{4DA0A1D5-01BA-44CD-92FC-1EBB23F206DE}" type="pres">
      <dgm:prSet presAssocID="{6C5FE659-69C3-4454-B323-F44EC28D0712}" presName="childText" presStyleLbl="conFgAcc1" presStyleIdx="2" presStyleCnt="3" custScaleY="104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9A734D-F652-4FD1-AB1E-219B7704BF4C}" type="presOf" srcId="{ACBCCEDC-33B7-4DDF-979D-D66B6D6B508A}" destId="{E78F5B85-DAA2-4582-9E42-B5059B65F900}" srcOrd="0" destOrd="0" presId="urn:microsoft.com/office/officeart/2005/8/layout/list1"/>
    <dgm:cxn modelId="{97D32D90-02F4-464E-B2F7-438CF980AF0F}" type="presOf" srcId="{6C5FE659-69C3-4454-B323-F44EC28D0712}" destId="{F1241FED-1FF0-4CBF-979C-3FCCCF019C7B}" srcOrd="1" destOrd="0" presId="urn:microsoft.com/office/officeart/2005/8/layout/list1"/>
    <dgm:cxn modelId="{CECF762A-CE71-41A7-8A15-358E077231E7}" type="presOf" srcId="{184B865C-3705-4A7E-A178-573D0F85B394}" destId="{80EDC528-BD61-4B8A-9775-0DCC2372D026}" srcOrd="0" destOrd="0" presId="urn:microsoft.com/office/officeart/2005/8/layout/list1"/>
    <dgm:cxn modelId="{0070798B-E633-4212-99CC-FBCDC060246C}" srcId="{E948EDF3-379D-4CB2-A673-D394566C2111}" destId="{ACBCCEDC-33B7-4DDF-979D-D66B6D6B508A}" srcOrd="0" destOrd="0" parTransId="{7FFA28AB-A769-451C-BB9D-B67959627999}" sibTransId="{1F541DBB-7B7C-48F3-A4E4-71542EBDD98C}"/>
    <dgm:cxn modelId="{E4A79096-7994-4699-A41E-EA34F9EA9FFF}" srcId="{E948EDF3-379D-4CB2-A673-D394566C2111}" destId="{6C5FE659-69C3-4454-B323-F44EC28D0712}" srcOrd="2" destOrd="0" parTransId="{FEDB6319-86A2-4DE7-80C7-1C0C705627C5}" sibTransId="{1637C334-7A0C-4FB1-9576-A3FF0DFDDCA7}"/>
    <dgm:cxn modelId="{6934E9E3-6E92-4FC9-A618-9ADA53CE5AF9}" srcId="{6C5FE659-69C3-4454-B323-F44EC28D0712}" destId="{F40E299B-38E1-484A-A0C2-179A8D904843}" srcOrd="0" destOrd="0" parTransId="{1331D4DA-874C-4331-A4E3-B0E9BA3F8B0E}" sibTransId="{78F67B76-BADC-4CF4-8C29-D3E8BCD491FD}"/>
    <dgm:cxn modelId="{41DB4481-2312-4054-A6B9-EB9FAF646109}" type="presOf" srcId="{883A469A-471A-4491-8F3A-0443101E977B}" destId="{003D60F6-A838-4AA8-90B5-4BCAEDF699DF}" srcOrd="0" destOrd="0" presId="urn:microsoft.com/office/officeart/2005/8/layout/list1"/>
    <dgm:cxn modelId="{AB36C30D-9CF0-4B0D-9F2B-ADAE5454343B}" type="presOf" srcId="{E948EDF3-379D-4CB2-A673-D394566C2111}" destId="{EAF99C6F-5C51-48DF-A7B6-1BEF6824C89B}" srcOrd="0" destOrd="0" presId="urn:microsoft.com/office/officeart/2005/8/layout/list1"/>
    <dgm:cxn modelId="{E6755F5B-0875-4916-B0EE-E438D3593C3D}" srcId="{184B865C-3705-4A7E-A178-573D0F85B394}" destId="{82C4EDD9-F4C1-4799-A6AA-0E09C9F26520}" srcOrd="0" destOrd="0" parTransId="{9717ECBC-8ECF-457F-91A7-9AA05469A958}" sibTransId="{D05C530B-5396-4D3F-A429-CA2C41A1859F}"/>
    <dgm:cxn modelId="{A09D1A9E-9298-4B33-A61F-CD291BB94A47}" srcId="{E948EDF3-379D-4CB2-A673-D394566C2111}" destId="{184B865C-3705-4A7E-A178-573D0F85B394}" srcOrd="1" destOrd="0" parTransId="{B91C485B-1BCA-4CFC-A759-635C931C9F4A}" sibTransId="{F81611D4-F7F8-4DA0-BA6D-64A0493BAD19}"/>
    <dgm:cxn modelId="{7FC8E0E8-4E75-444A-ACCD-B4F945C86BF2}" type="presOf" srcId="{6C5FE659-69C3-4454-B323-F44EC28D0712}" destId="{9DE738D8-0E5C-4FCE-A24D-9A609276FBAD}" srcOrd="0" destOrd="0" presId="urn:microsoft.com/office/officeart/2005/8/layout/list1"/>
    <dgm:cxn modelId="{0D2C9C36-EA00-45AC-B8D4-9D2D8A8EDBAA}" type="presOf" srcId="{82C4EDD9-F4C1-4799-A6AA-0E09C9F26520}" destId="{0EC70D51-979B-4330-9CC8-35FFFD6DB48F}" srcOrd="0" destOrd="0" presId="urn:microsoft.com/office/officeart/2005/8/layout/list1"/>
    <dgm:cxn modelId="{4F3089E2-61BB-4E3E-B4B6-71430C12F9A9}" type="presOf" srcId="{184B865C-3705-4A7E-A178-573D0F85B394}" destId="{B31AFE4F-124B-42E1-9CF9-610F11992790}" srcOrd="1" destOrd="0" presId="urn:microsoft.com/office/officeart/2005/8/layout/list1"/>
    <dgm:cxn modelId="{E25A4F24-6146-4A1D-88ED-77AE8B407C94}" type="presOf" srcId="{ACBCCEDC-33B7-4DDF-979D-D66B6D6B508A}" destId="{908D2030-DF49-48C6-BC89-7413A1499A1C}" srcOrd="1" destOrd="0" presId="urn:microsoft.com/office/officeart/2005/8/layout/list1"/>
    <dgm:cxn modelId="{16DAF241-A638-4BF5-9DBB-BC022357FD57}" srcId="{ACBCCEDC-33B7-4DDF-979D-D66B6D6B508A}" destId="{883A469A-471A-4491-8F3A-0443101E977B}" srcOrd="0" destOrd="0" parTransId="{DAB907E4-52CA-4C5A-9337-AA5203FB68D5}" sibTransId="{743297C4-0BF7-475B-B830-2E554142B79A}"/>
    <dgm:cxn modelId="{728F9323-DB16-43AE-96B9-16CDFD682C39}" type="presOf" srcId="{F40E299B-38E1-484A-A0C2-179A8D904843}" destId="{4DA0A1D5-01BA-44CD-92FC-1EBB23F206DE}" srcOrd="0" destOrd="0" presId="urn:microsoft.com/office/officeart/2005/8/layout/list1"/>
    <dgm:cxn modelId="{6331FB6C-8197-47B7-BCF8-A0BE62E0C516}" type="presParOf" srcId="{EAF99C6F-5C51-48DF-A7B6-1BEF6824C89B}" destId="{4A094D00-7C5D-4648-A502-EF2A86BCF48C}" srcOrd="0" destOrd="0" presId="urn:microsoft.com/office/officeart/2005/8/layout/list1"/>
    <dgm:cxn modelId="{D7974A7C-3335-4C96-A0C8-C2BF62805820}" type="presParOf" srcId="{4A094D00-7C5D-4648-A502-EF2A86BCF48C}" destId="{E78F5B85-DAA2-4582-9E42-B5059B65F900}" srcOrd="0" destOrd="0" presId="urn:microsoft.com/office/officeart/2005/8/layout/list1"/>
    <dgm:cxn modelId="{82545399-07AA-4974-BA29-37D56887C890}" type="presParOf" srcId="{4A094D00-7C5D-4648-A502-EF2A86BCF48C}" destId="{908D2030-DF49-48C6-BC89-7413A1499A1C}" srcOrd="1" destOrd="0" presId="urn:microsoft.com/office/officeart/2005/8/layout/list1"/>
    <dgm:cxn modelId="{98FE0681-DC00-4A16-A4BE-690256A4BDC7}" type="presParOf" srcId="{EAF99C6F-5C51-48DF-A7B6-1BEF6824C89B}" destId="{54B13A58-1C77-4295-992F-BC90A66C8AAA}" srcOrd="1" destOrd="0" presId="urn:microsoft.com/office/officeart/2005/8/layout/list1"/>
    <dgm:cxn modelId="{8BC4ED76-0B5B-4D19-9D5C-57D39A3301DE}" type="presParOf" srcId="{EAF99C6F-5C51-48DF-A7B6-1BEF6824C89B}" destId="{003D60F6-A838-4AA8-90B5-4BCAEDF699DF}" srcOrd="2" destOrd="0" presId="urn:microsoft.com/office/officeart/2005/8/layout/list1"/>
    <dgm:cxn modelId="{F4B3B3A8-89AB-4933-A164-9C03A74D3E15}" type="presParOf" srcId="{EAF99C6F-5C51-48DF-A7B6-1BEF6824C89B}" destId="{6656906C-F070-4651-BC62-B4C4AC25D347}" srcOrd="3" destOrd="0" presId="urn:microsoft.com/office/officeart/2005/8/layout/list1"/>
    <dgm:cxn modelId="{6A7F95E1-C781-4331-AC26-E7D1B5CC50E4}" type="presParOf" srcId="{EAF99C6F-5C51-48DF-A7B6-1BEF6824C89B}" destId="{A7472AA0-220D-4722-9536-6E7E709424E8}" srcOrd="4" destOrd="0" presId="urn:microsoft.com/office/officeart/2005/8/layout/list1"/>
    <dgm:cxn modelId="{DC324975-68F2-4043-B1B5-2797824DAFC8}" type="presParOf" srcId="{A7472AA0-220D-4722-9536-6E7E709424E8}" destId="{80EDC528-BD61-4B8A-9775-0DCC2372D026}" srcOrd="0" destOrd="0" presId="urn:microsoft.com/office/officeart/2005/8/layout/list1"/>
    <dgm:cxn modelId="{15B53BA0-8101-4B42-842E-CCCC3037384A}" type="presParOf" srcId="{A7472AA0-220D-4722-9536-6E7E709424E8}" destId="{B31AFE4F-124B-42E1-9CF9-610F11992790}" srcOrd="1" destOrd="0" presId="urn:microsoft.com/office/officeart/2005/8/layout/list1"/>
    <dgm:cxn modelId="{A4304BEF-E1D7-4FB3-811E-2CA0A1740496}" type="presParOf" srcId="{EAF99C6F-5C51-48DF-A7B6-1BEF6824C89B}" destId="{9102A3F0-2E6B-4FB9-A021-359A4CFEF2DB}" srcOrd="5" destOrd="0" presId="urn:microsoft.com/office/officeart/2005/8/layout/list1"/>
    <dgm:cxn modelId="{C85D9F30-3D03-4375-A418-85B0972EF4C9}" type="presParOf" srcId="{EAF99C6F-5C51-48DF-A7B6-1BEF6824C89B}" destId="{0EC70D51-979B-4330-9CC8-35FFFD6DB48F}" srcOrd="6" destOrd="0" presId="urn:microsoft.com/office/officeart/2005/8/layout/list1"/>
    <dgm:cxn modelId="{45361920-B607-4E9D-81BB-6E094234A9B6}" type="presParOf" srcId="{EAF99C6F-5C51-48DF-A7B6-1BEF6824C89B}" destId="{1DAE3246-1683-4977-9BD3-7AB93306C7F7}" srcOrd="7" destOrd="0" presId="urn:microsoft.com/office/officeart/2005/8/layout/list1"/>
    <dgm:cxn modelId="{B599473E-AA66-45DD-B39B-63C56A9D6A2A}" type="presParOf" srcId="{EAF99C6F-5C51-48DF-A7B6-1BEF6824C89B}" destId="{06157E1A-F1B6-42C5-9707-C0EB1CD73AC0}" srcOrd="8" destOrd="0" presId="urn:microsoft.com/office/officeart/2005/8/layout/list1"/>
    <dgm:cxn modelId="{17B6BDEF-500C-43F2-A605-3174E8D4E7F7}" type="presParOf" srcId="{06157E1A-F1B6-42C5-9707-C0EB1CD73AC0}" destId="{9DE738D8-0E5C-4FCE-A24D-9A609276FBAD}" srcOrd="0" destOrd="0" presId="urn:microsoft.com/office/officeart/2005/8/layout/list1"/>
    <dgm:cxn modelId="{CEFBE64D-0452-4EFE-B107-53E8FC7BD71B}" type="presParOf" srcId="{06157E1A-F1B6-42C5-9707-C0EB1CD73AC0}" destId="{F1241FED-1FF0-4CBF-979C-3FCCCF019C7B}" srcOrd="1" destOrd="0" presId="urn:microsoft.com/office/officeart/2005/8/layout/list1"/>
    <dgm:cxn modelId="{A730FD18-22B6-4748-A5A0-60F93C1DD59F}" type="presParOf" srcId="{EAF99C6F-5C51-48DF-A7B6-1BEF6824C89B}" destId="{66789364-D3CF-48C6-900D-026458D8C31E}" srcOrd="9" destOrd="0" presId="urn:microsoft.com/office/officeart/2005/8/layout/list1"/>
    <dgm:cxn modelId="{F6038EA5-162D-4FFF-9769-D48D9345A029}" type="presParOf" srcId="{EAF99C6F-5C51-48DF-A7B6-1BEF6824C89B}" destId="{4DA0A1D5-01BA-44CD-92FC-1EBB23F206DE}" srcOrd="10" destOrd="0" presId="urn:microsoft.com/office/officeart/2005/8/layout/list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2E0E3-F155-415F-9B60-A533AB2031F6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D57BE3-0236-4974-8ACF-46D5D65E30B9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altLang="ru-RU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НАЛОГОВЫЕ ДОХОДЫ</a:t>
          </a:r>
        </a:p>
        <a:p>
          <a:pPr algn="l"/>
          <a:r>
            <a:rPr lang="ru-RU" altLang="ru-RU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Доходы от предусмотренных законодательством РФ налогов и сборов, в том числе от налогов, предусмотренных специальными  налоговыми режимами, и Законодательством Свердловской области от региональных налогов</a:t>
          </a:r>
          <a:endParaRPr lang="ru-RU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80DF4FE8-59A4-4DEA-BB50-14FBC032E506}" type="parTrans" cxnId="{A8311B39-E5E7-4897-B7CB-D6AC7FBF9448}">
      <dgm:prSet/>
      <dgm:spPr/>
      <dgm:t>
        <a:bodyPr/>
        <a:lstStyle/>
        <a:p>
          <a:endParaRPr lang="ru-RU"/>
        </a:p>
      </dgm:t>
    </dgm:pt>
    <dgm:pt modelId="{3F7FD3E3-BEB7-49C5-BC11-BF20260D5E7A}" type="sibTrans" cxnId="{A8311B39-E5E7-4897-B7CB-D6AC7FBF9448}">
      <dgm:prSet/>
      <dgm:spPr/>
      <dgm:t>
        <a:bodyPr/>
        <a:lstStyle/>
        <a:p>
          <a:endParaRPr lang="ru-RU"/>
        </a:p>
      </dgm:t>
    </dgm:pt>
    <dgm:pt modelId="{F1522BC2-D78A-494D-94D2-53836911DEAC}">
      <dgm:prSet phldrT="[Текст]"/>
      <dgm:spPr>
        <a:solidFill>
          <a:srgbClr val="FFFF00"/>
        </a:solidFill>
      </dgm:spPr>
      <dgm:t>
        <a:bodyPr/>
        <a:lstStyle/>
        <a:p>
          <a:pPr algn="ctr"/>
          <a:endParaRPr lang="ru-RU" altLang="ru-RU" b="1" dirty="0" smtClean="0">
            <a:solidFill>
              <a:schemeClr val="tx1"/>
            </a:solidFill>
            <a:latin typeface="+mn-lt"/>
          </a:endParaRPr>
        </a:p>
        <a:p>
          <a:pPr algn="ctr"/>
          <a:r>
            <a:rPr lang="ru-RU" altLang="ru-RU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НЕНАЛОГОВЫЕ ДОХОДЫ</a:t>
          </a:r>
        </a:p>
        <a:p>
          <a:pPr algn="l"/>
          <a:r>
            <a:rPr lang="ru-RU" altLang="ru-RU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Платежи, которые включают в себя возмездные операции  от прямого предоставления Муниципалитетом имущества и природных ресурсов от различного вида услуг, а так же платежей в виде штрафов или иных санкций за нарушение законодательства</a:t>
          </a:r>
          <a:endParaRPr lang="ru-RU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33C58A-B967-47A6-A5A9-07D83CDB9AE2}" type="parTrans" cxnId="{92114150-30EA-4AB6-BAB3-432377567FCF}">
      <dgm:prSet/>
      <dgm:spPr/>
      <dgm:t>
        <a:bodyPr/>
        <a:lstStyle/>
        <a:p>
          <a:endParaRPr lang="ru-RU"/>
        </a:p>
      </dgm:t>
    </dgm:pt>
    <dgm:pt modelId="{E640170D-DE21-4B33-A4B1-A633B957EE7C}" type="sibTrans" cxnId="{92114150-30EA-4AB6-BAB3-432377567FCF}">
      <dgm:prSet/>
      <dgm:spPr/>
      <dgm:t>
        <a:bodyPr/>
        <a:lstStyle/>
        <a:p>
          <a:endParaRPr lang="ru-RU"/>
        </a:p>
      </dgm:t>
    </dgm:pt>
    <dgm:pt modelId="{18BE8E37-9866-4194-B9BA-25D0D9BE0876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altLang="ru-RU" sz="1600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БЕЗВОЗМЕЗДНЫЕ</a:t>
          </a:r>
        </a:p>
        <a:p>
          <a:pPr algn="ctr"/>
          <a:r>
            <a:rPr lang="ru-RU" altLang="ru-RU" sz="1600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ПОСТУПЛЕНИЯ </a:t>
          </a:r>
        </a:p>
        <a:p>
          <a:pPr algn="l"/>
          <a:r>
            <a:rPr lang="ru-RU" altLang="ru-RU" sz="1600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Поступающие в бюджет средства на безвозвратной и безвозмездной  основе из областного бюджета (МБТ в виде дотаций, субсидий, субвенций), а так же перечисления от физических и юридических лиц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D9D3FBA-F197-4997-8979-0EE5ECF07FED}" type="parTrans" cxnId="{DECA87F2-66BE-4F24-B091-1389DBD51ADD}">
      <dgm:prSet/>
      <dgm:spPr/>
      <dgm:t>
        <a:bodyPr/>
        <a:lstStyle/>
        <a:p>
          <a:endParaRPr lang="ru-RU"/>
        </a:p>
      </dgm:t>
    </dgm:pt>
    <dgm:pt modelId="{1B6DEEE8-F5D5-4E2C-B07B-B8F8B9D0A51A}" type="sibTrans" cxnId="{DECA87F2-66BE-4F24-B091-1389DBD51ADD}">
      <dgm:prSet/>
      <dgm:spPr/>
      <dgm:t>
        <a:bodyPr/>
        <a:lstStyle/>
        <a:p>
          <a:endParaRPr lang="ru-RU"/>
        </a:p>
      </dgm:t>
    </dgm:pt>
    <dgm:pt modelId="{5C7B24AF-1FD9-43EB-941C-EBD164D68A91}" type="pres">
      <dgm:prSet presAssocID="{EE32E0E3-F155-415F-9B60-A533AB2031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D6AA0A-A24D-4EBE-A0BD-30DEFD711427}" type="pres">
      <dgm:prSet presAssocID="{97D57BE3-0236-4974-8ACF-46D5D65E30B9}" presName="node" presStyleLbl="node1" presStyleIdx="0" presStyleCnt="3" custLinFactNeighborX="-51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1377F-09B9-4214-9C97-2EAE40B41F11}" type="pres">
      <dgm:prSet presAssocID="{3F7FD3E3-BEB7-49C5-BC11-BF20260D5E7A}" presName="sibTrans" presStyleCnt="0"/>
      <dgm:spPr/>
    </dgm:pt>
    <dgm:pt modelId="{2890E3D8-EF43-47D4-8E85-815C3FACED28}" type="pres">
      <dgm:prSet presAssocID="{F1522BC2-D78A-494D-94D2-53836911DE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B3A55-A4F3-450A-9A79-B66E07F2FECF}" type="pres">
      <dgm:prSet presAssocID="{E640170D-DE21-4B33-A4B1-A633B957EE7C}" presName="sibTrans" presStyleCnt="0"/>
      <dgm:spPr/>
    </dgm:pt>
    <dgm:pt modelId="{3728F067-CE07-4E17-9A6A-4312A643B120}" type="pres">
      <dgm:prSet presAssocID="{18BE8E37-9866-4194-B9BA-25D0D9BE087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114150-30EA-4AB6-BAB3-432377567FCF}" srcId="{EE32E0E3-F155-415F-9B60-A533AB2031F6}" destId="{F1522BC2-D78A-494D-94D2-53836911DEAC}" srcOrd="1" destOrd="0" parTransId="{0933C58A-B967-47A6-A5A9-07D83CDB9AE2}" sibTransId="{E640170D-DE21-4B33-A4B1-A633B957EE7C}"/>
    <dgm:cxn modelId="{00D08622-0FA9-414F-8E65-92A2BF07C11D}" type="presOf" srcId="{F1522BC2-D78A-494D-94D2-53836911DEAC}" destId="{2890E3D8-EF43-47D4-8E85-815C3FACED28}" srcOrd="0" destOrd="0" presId="urn:microsoft.com/office/officeart/2005/8/layout/hList6"/>
    <dgm:cxn modelId="{A8311B39-E5E7-4897-B7CB-D6AC7FBF9448}" srcId="{EE32E0E3-F155-415F-9B60-A533AB2031F6}" destId="{97D57BE3-0236-4974-8ACF-46D5D65E30B9}" srcOrd="0" destOrd="0" parTransId="{80DF4FE8-59A4-4DEA-BB50-14FBC032E506}" sibTransId="{3F7FD3E3-BEB7-49C5-BC11-BF20260D5E7A}"/>
    <dgm:cxn modelId="{0C3A501F-FAE6-4922-8B39-53ECC65B58E2}" type="presOf" srcId="{18BE8E37-9866-4194-B9BA-25D0D9BE0876}" destId="{3728F067-CE07-4E17-9A6A-4312A643B120}" srcOrd="0" destOrd="0" presId="urn:microsoft.com/office/officeart/2005/8/layout/hList6"/>
    <dgm:cxn modelId="{A5C7BAF8-DC2A-4265-A761-2D9E507DF220}" type="presOf" srcId="{97D57BE3-0236-4974-8ACF-46D5D65E30B9}" destId="{A5D6AA0A-A24D-4EBE-A0BD-30DEFD711427}" srcOrd="0" destOrd="0" presId="urn:microsoft.com/office/officeart/2005/8/layout/hList6"/>
    <dgm:cxn modelId="{DECA87F2-66BE-4F24-B091-1389DBD51ADD}" srcId="{EE32E0E3-F155-415F-9B60-A533AB2031F6}" destId="{18BE8E37-9866-4194-B9BA-25D0D9BE0876}" srcOrd="2" destOrd="0" parTransId="{AD9D3FBA-F197-4997-8979-0EE5ECF07FED}" sibTransId="{1B6DEEE8-F5D5-4E2C-B07B-B8F8B9D0A51A}"/>
    <dgm:cxn modelId="{86A38E7A-D251-4AA1-B600-F362FB600F8E}" type="presOf" srcId="{EE32E0E3-F155-415F-9B60-A533AB2031F6}" destId="{5C7B24AF-1FD9-43EB-941C-EBD164D68A91}" srcOrd="0" destOrd="0" presId="urn:microsoft.com/office/officeart/2005/8/layout/hList6"/>
    <dgm:cxn modelId="{CA67DE36-F4F6-4283-9542-CFC4F2986834}" type="presParOf" srcId="{5C7B24AF-1FD9-43EB-941C-EBD164D68A91}" destId="{A5D6AA0A-A24D-4EBE-A0BD-30DEFD711427}" srcOrd="0" destOrd="0" presId="urn:microsoft.com/office/officeart/2005/8/layout/hList6"/>
    <dgm:cxn modelId="{3279F93E-F26C-42B2-8CAC-5D24419D9436}" type="presParOf" srcId="{5C7B24AF-1FD9-43EB-941C-EBD164D68A91}" destId="{2A91377F-09B9-4214-9C97-2EAE40B41F11}" srcOrd="1" destOrd="0" presId="urn:microsoft.com/office/officeart/2005/8/layout/hList6"/>
    <dgm:cxn modelId="{DAAB84FB-C5F7-4C43-9AF9-0AF4DF584E6E}" type="presParOf" srcId="{5C7B24AF-1FD9-43EB-941C-EBD164D68A91}" destId="{2890E3D8-EF43-47D4-8E85-815C3FACED28}" srcOrd="2" destOrd="0" presId="urn:microsoft.com/office/officeart/2005/8/layout/hList6"/>
    <dgm:cxn modelId="{2057F4D6-405D-471C-A81B-7E995B4FA554}" type="presParOf" srcId="{5C7B24AF-1FD9-43EB-941C-EBD164D68A91}" destId="{3CBB3A55-A4F3-450A-9A79-B66E07F2FECF}" srcOrd="3" destOrd="0" presId="urn:microsoft.com/office/officeart/2005/8/layout/hList6"/>
    <dgm:cxn modelId="{FC5B281B-71C2-4656-8044-5F1688F2CE47}" type="presParOf" srcId="{5C7B24AF-1FD9-43EB-941C-EBD164D68A91}" destId="{3728F067-CE07-4E17-9A6A-4312A643B120}" srcOrd="4" destOrd="0" presId="urn:microsoft.com/office/officeart/2005/8/layout/h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30481B-6FFF-4975-8A0B-668EB3278F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C7B8B4-9A3C-4E04-BDF0-4572997A1FF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Структура муниципального долга </a:t>
          </a:r>
          <a:endParaRPr lang="ru-RU" sz="24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E768DE-0FA8-4760-ABBE-DCC68A0374A1}" type="parTrans" cxnId="{F67253EB-390B-4B95-BF4A-A18959DF7846}">
      <dgm:prSet/>
      <dgm:spPr/>
      <dgm:t>
        <a:bodyPr/>
        <a:lstStyle/>
        <a:p>
          <a:endParaRPr lang="ru-RU"/>
        </a:p>
      </dgm:t>
    </dgm:pt>
    <dgm:pt modelId="{B9631626-CC4B-4539-A92B-34F26CC1F438}" type="sibTrans" cxnId="{F67253EB-390B-4B95-BF4A-A18959DF7846}">
      <dgm:prSet/>
      <dgm:spPr/>
      <dgm:t>
        <a:bodyPr/>
        <a:lstStyle/>
        <a:p>
          <a:endParaRPr lang="ru-RU"/>
        </a:p>
      </dgm:t>
    </dgm:pt>
    <dgm:pt modelId="{1F241541-D044-415A-94C0-B43AAEE8493E}" type="pres">
      <dgm:prSet presAssocID="{7230481B-6FFF-4975-8A0B-668EB3278F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DBE0E6-D903-4E51-A0B5-4112BDB283C8}" type="pres">
      <dgm:prSet presAssocID="{70C7B8B4-9A3C-4E04-BDF0-4572997A1FFF}" presName="hierRoot1" presStyleCnt="0">
        <dgm:presLayoutVars>
          <dgm:hierBranch val="init"/>
        </dgm:presLayoutVars>
      </dgm:prSet>
      <dgm:spPr/>
    </dgm:pt>
    <dgm:pt modelId="{B775D4A1-1076-4D20-B003-5B33AE32CB0E}" type="pres">
      <dgm:prSet presAssocID="{70C7B8B4-9A3C-4E04-BDF0-4572997A1FFF}" presName="rootComposite1" presStyleCnt="0"/>
      <dgm:spPr/>
    </dgm:pt>
    <dgm:pt modelId="{88FDEA21-2D3D-4889-87FE-23CAFACCF3AB}" type="pres">
      <dgm:prSet presAssocID="{70C7B8B4-9A3C-4E04-BDF0-4572997A1FFF}" presName="rootText1" presStyleLbl="node0" presStyleIdx="0" presStyleCnt="1" custScaleX="12243" custScaleY="1677" custLinFactNeighborX="-26" custLinFactNeighborY="-3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A9BD8D-BB68-4316-AFBF-08ED275ADBF5}" type="pres">
      <dgm:prSet presAssocID="{70C7B8B4-9A3C-4E04-BDF0-4572997A1FF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43ADA94-6193-417F-A7D7-C36B8CB61FDF}" type="pres">
      <dgm:prSet presAssocID="{70C7B8B4-9A3C-4E04-BDF0-4572997A1FFF}" presName="hierChild2" presStyleCnt="0"/>
      <dgm:spPr/>
    </dgm:pt>
    <dgm:pt modelId="{2DBD5A83-A520-4623-A60B-9A63BFA93912}" type="pres">
      <dgm:prSet presAssocID="{70C7B8B4-9A3C-4E04-BDF0-4572997A1FFF}" presName="hierChild3" presStyleCnt="0"/>
      <dgm:spPr/>
    </dgm:pt>
  </dgm:ptLst>
  <dgm:cxnLst>
    <dgm:cxn modelId="{2F5E5464-7CA0-4723-81F3-7902EAA35354}" type="presOf" srcId="{70C7B8B4-9A3C-4E04-BDF0-4572997A1FFF}" destId="{88FDEA21-2D3D-4889-87FE-23CAFACCF3AB}" srcOrd="0" destOrd="0" presId="urn:microsoft.com/office/officeart/2005/8/layout/orgChart1"/>
    <dgm:cxn modelId="{24B10F59-B3C6-421A-8A9A-35A5C655944C}" type="presOf" srcId="{7230481B-6FFF-4975-8A0B-668EB3278FA7}" destId="{1F241541-D044-415A-94C0-B43AAEE8493E}" srcOrd="0" destOrd="0" presId="urn:microsoft.com/office/officeart/2005/8/layout/orgChart1"/>
    <dgm:cxn modelId="{CC1B308B-1513-4AE7-A90D-62F390F61E66}" type="presOf" srcId="{70C7B8B4-9A3C-4E04-BDF0-4572997A1FFF}" destId="{C1A9BD8D-BB68-4316-AFBF-08ED275ADBF5}" srcOrd="1" destOrd="0" presId="urn:microsoft.com/office/officeart/2005/8/layout/orgChart1"/>
    <dgm:cxn modelId="{F67253EB-390B-4B95-BF4A-A18959DF7846}" srcId="{7230481B-6FFF-4975-8A0B-668EB3278FA7}" destId="{70C7B8B4-9A3C-4E04-BDF0-4572997A1FFF}" srcOrd="0" destOrd="0" parTransId="{58E768DE-0FA8-4760-ABBE-DCC68A0374A1}" sibTransId="{B9631626-CC4B-4539-A92B-34F26CC1F438}"/>
    <dgm:cxn modelId="{65A260E0-2F26-4CB3-A808-0DC208F586D2}" type="presParOf" srcId="{1F241541-D044-415A-94C0-B43AAEE8493E}" destId="{0DDBE0E6-D903-4E51-A0B5-4112BDB283C8}" srcOrd="0" destOrd="0" presId="urn:microsoft.com/office/officeart/2005/8/layout/orgChart1"/>
    <dgm:cxn modelId="{2E84D52E-D497-4445-9CAE-53DF7A2025B6}" type="presParOf" srcId="{0DDBE0E6-D903-4E51-A0B5-4112BDB283C8}" destId="{B775D4A1-1076-4D20-B003-5B33AE32CB0E}" srcOrd="0" destOrd="0" presId="urn:microsoft.com/office/officeart/2005/8/layout/orgChart1"/>
    <dgm:cxn modelId="{F8978377-E978-476E-8BF0-BE7F65606A46}" type="presParOf" srcId="{B775D4A1-1076-4D20-B003-5B33AE32CB0E}" destId="{88FDEA21-2D3D-4889-87FE-23CAFACCF3AB}" srcOrd="0" destOrd="0" presId="urn:microsoft.com/office/officeart/2005/8/layout/orgChart1"/>
    <dgm:cxn modelId="{64750F6E-B0FB-4B37-B555-8C7064B960ED}" type="presParOf" srcId="{B775D4A1-1076-4D20-B003-5B33AE32CB0E}" destId="{C1A9BD8D-BB68-4316-AFBF-08ED275ADBF5}" srcOrd="1" destOrd="0" presId="urn:microsoft.com/office/officeart/2005/8/layout/orgChart1"/>
    <dgm:cxn modelId="{F97C0F2B-1FE4-48FE-B496-D9E16BC9AD3B}" type="presParOf" srcId="{0DDBE0E6-D903-4E51-A0B5-4112BDB283C8}" destId="{243ADA94-6193-417F-A7D7-C36B8CB61FDF}" srcOrd="1" destOrd="0" presId="urn:microsoft.com/office/officeart/2005/8/layout/orgChart1"/>
    <dgm:cxn modelId="{86A68148-DC54-44D6-9197-FC6BBC4697A5}" type="presParOf" srcId="{0DDBE0E6-D903-4E51-A0B5-4112BDB283C8}" destId="{2DBD5A83-A520-4623-A60B-9A63BFA93912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F2840C76258594A1DCE150DDBAEF72DB62D687AFA4DA5BDEE0C124697713A7C336587A32C54E511806FC68C227hEFD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lya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72597" y="1921424"/>
            <a:ext cx="385785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Бюджет для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 граждан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3143" y="4849681"/>
            <a:ext cx="4720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к проекту бюджета Шалинского городского округа на 2022 год и плановый период 2023-2024 годы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20437319">
            <a:off x="-128473" y="422067"/>
            <a:ext cx="3966745" cy="13002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Публичные слушания назначены на 13.12.2021 г.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2022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2023 и 2024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4" name="Picture 2" descr="C:\Users\Татьяна\Pictures\Презентушки\Картинки для презентаций\Финансы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2047" y="1320173"/>
            <a:ext cx="31464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"/>
            <a:ext cx="92390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Бюджетная политика Шалинского городского округа в плановом </a:t>
            </a: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периоде будет направлена на исполнение принимаемых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обязательств в соответствии с положениями Указа Президента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Российской Федерации от 07 мая 2018 ода № 204 «О национальных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целях и стратегических задачах развития Российской Федерации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на период до 2024 года», а также со стратегий социально –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экономического развития Шалинского городского округа до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2035 года».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Исходя из текущей экономической ситуации и задач, поставленных Президентом Российской Федерации,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Правительством Российской Федерации и Правительством Свердловской области, проводимая в 2022 году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и плановом периоде 2023 и 2024 годов бюджетная и налоговая политика должна обеспечить: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1. сбалансированность и долгосрочную устойчивость бюджета Шалинского городского округа;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2. безусловное исполнение действующих расходных обязательств, принятие новых расходных обязательств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при условии наличия доходных источников;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3. потребности граждан в муниципальных услугах, повышение их доступности и качества;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4. оптимизацию бюджетных расходов за счет повышения их эффективности в результате перераспределения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средств на самые важные направления, снижения неэффективных затрат;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5. достижение национальных целей, определенных в Указе Президента Российской Федерации от 07 мая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2018 года № 204, в результате реализации в Шалинском  городском округе национальных проектов (программ);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   6. повышение качества финансового контроля в управлении бюджетным процессом, в том числе внутреннего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финансового контроля;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7. совершенствование и дальнейшее развитие программно-целевых инструментов бюджетного планирования,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внедрение механизмов проектного управления;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8. поддержку и стимулирование предпринимательской и инвестиционной активности хозяйствующих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субъектов, ведущих экономическую деятельность на территории округа;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2022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2023 и 2024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074" name="Picture 2" descr="B:\Users\SOB\Desktop\Бюджет для граждан\Фото\orig-199-162736965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3298" y="1282894"/>
            <a:ext cx="3162300" cy="2086471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87259" cy="666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9.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развитие механизмов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муниципально-частного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партнерства;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10. формирование эффективной системы выявления, поддержки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и развития способностей и талантов у детей и молодежи,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основанной на принципах справедливости, всеобщности и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направленной на самоопределение и профессиональную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ориентацию всех обучающихся;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11. обеспечение открытости бюджетного процесса и вовлечение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 него граждан, проживающих на территории Свердловской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области, в том числе путем развития инициативного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бюджети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-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рования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на территории Шалинского городского округа.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12. принятие решения о целесообразности сохранения действующих налоговых льгот с учетом их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востребованности, эффективности;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13. реализация задачи по обеспечению роста уровня доходов работающих в отраслях реального сектора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экономики Шалинского городского округа посредством установления условий по размеру среднемесячной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заработной платы работников и росту производительности труда при применении налоговых льгот и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преференций;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Все мероприятия направлены на сохранение социальной направленности расходов и на развитие Шалинского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городского округа.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 2022 году и плановом периоде 2023 и 2024 годов продолжится развитие программно-целевых методов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управления.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Проект местного бюджета на 2022 год и плановый период 2023 и 2024 годов, будет сформирован по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программным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непрограммным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направлениям. Муниципальные программы должны стать ключевым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механизмом, с помощью которого увязываются стратегическое и бюджетное планирование. В то же время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конечная эффективность «программного» бюджета зависит от качества муниципальных программ, механизмов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контроля за их реализацией.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2022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2023 и 2024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4098" name="Picture 2" descr="B:\Users\SOB\Desktop\Бюджет для граждан\Фото\253dcv9feshnre4t5ls9ubcz4iw3e1v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3905" y="4334728"/>
            <a:ext cx="2892287" cy="188596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62829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Дальнейшая реализация принципа формирования бюджетов на основе муниципальных программ повысит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обоснованность бюджетных ассигнований на этапе их формирования, обеспечит их большую прозрачность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для общества и наличие более широких возможностей для оценки их эффективности.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 муниципальных  программах следует более полно отразить комплекс мер и инструментов муниципальной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политики, повысив тем самым их качество как документов стратегического планирования.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 части совершенствования методологии формирования муниципальных программ предполагается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осуществлять: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полное отражение и учет влияния на целевые индикаторы при формировании муниципальных программ всех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инструментов муниципальной политики;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доработку требований к используемым целевым индикаторам муниципальных программ, поскольку в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большинстве случаев они не позволяют оценить реальные результаты развития соответствующей отрасли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в целом и не увязаны со стратегическими целями развития Шалинского городского округа;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введение обязательной корректировки муниципальных программ, имеющих низкие оценки эффективности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по итогам отчетного года, а также порядка учета результатов оценки эффективности при формировании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проекта бюджета и уточнении оценки расходов на более отдаленную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перспективу.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Бюджетная и налоговая политика в области расходов будет направлена</a:t>
            </a:r>
            <a:endParaRPr lang="en-US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обеспечение безусловного исполнения действующих обязательств,</a:t>
            </a:r>
            <a:endParaRPr lang="en-US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 том числе с учетом их оптимизации и повышения эффективности</a:t>
            </a:r>
            <a:endParaRPr lang="en-US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использования финансовых ресурсов.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2022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2023 и 2024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5122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9840" y="2484120"/>
            <a:ext cx="2555240" cy="255524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238811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Основными направлениями бюджетной политики Шалинского городского округа в среднесрочной перспективе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являются: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1)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приоритет расходов на основных социально-экономических направлениях, в том числе создание условий для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обеспечения выполнения Указа Президента Российской Федерации от 07 мая 2018 года № 204;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2) определение основных параметров бюджета Шалинского городского округа исходя из ожидаемого прогноза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поступления доходов;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3) повышение качества программного бюджетирования исходя из планируемых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и достигаемых результатов;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4) увязка муниципальных заданий на оказание муниципальных услуг с целями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муниципальных программ;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5) развитие системы мониторинга и оценки качества, предоставляемых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учреждениями округа муниципальных услуг, в том числе через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использо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-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вание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механизмов обратной связи с потребителями услуг, а также усиление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контроля и ответственности за выполнение муниципального задания;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6) повышение эффективности муниципального финансового контроля,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усиления ведомственного финансового контроля в отношении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муниципаль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-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учреждений;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7) повышение эффективности контроля в сфере закупок для муниципальных нужд Шалинского городского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округа;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8) использование конкурентных способов отбора организаций для оказания муниципальных услуг, в том числе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путем проведения конкурсов и аукционов, а также с использованием механизмов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муниципально-частного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партнерства;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9) внедрение и применение единых федеральных стандартов бухгалтерского учета в муниципальных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учреждениях;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10) совершенствование оценки качества финансового менеджмента главных распорядителей бюджетных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средств с учетом положений новой редакции Бюджетного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  <a:hlinkClick r:id="rId4" tooltip="&quot;Бюджетный кодекс Российской Федерации&quot; от 31.07.1998 N 145-ФЗ (ред. от 02.08.2019) (с изм. и доп., вступ. в силу с 01.09.2019){КонсультантПлюс}"/>
              </a:rPr>
              <a:t>кодекса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Российской Федерации.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2022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2023 и 2024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5122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9840" y="2484120"/>
            <a:ext cx="2555240" cy="255524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254713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Налоговая политика Шалинского городского округа в 2022 - 2024 годах должна быть нацелена на получение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необходимого объема бюджетных доходов.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 рамках проведения налоговой политики следует продолжить работу по следующим направлениям: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1)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совершенствование местного налогового законодательства с учетом изменений в налоговом законодательстве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Российской Федерации и Свердловской области;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2) укрепление и развитие доходных источников Шалинского городского округа, в том числе реализация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направлений утвержденного Плана мероприятий по повышению доходного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потенциала;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3) проведение мероприятий, направленных на снижение недоимки по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налоговым и неналоговым доходам;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4) обеспечение качественного администрирования доходов;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5) совершенствование методов и проведение оценки бюджетной и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социальной эффективности предоставляемых по решению органов местного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самоуправления льгот;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6) проведение инвентаризации муниципального имущества и выявление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объектов недвижимости, земельных участков без оформления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соответствующих документов с целью увеличения налоговой базы;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7) применение налога на имущество физических лиц исходя из кадастровой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стоимости объектов недвижимого имущества с 01 января 2020 года.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 на период 2022-20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9086" y="1212573"/>
          <a:ext cx="8776252" cy="5506337"/>
        </p:xfrm>
        <a:graphic>
          <a:graphicData uri="http://schemas.openxmlformats.org/drawingml/2006/table">
            <a:tbl>
              <a:tblPr/>
              <a:tblGrid>
                <a:gridCol w="3273080"/>
                <a:gridCol w="907641"/>
                <a:gridCol w="907641"/>
                <a:gridCol w="907641"/>
                <a:gridCol w="936304"/>
                <a:gridCol w="936304"/>
                <a:gridCol w="907641"/>
              </a:tblGrid>
              <a:tr h="23737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измерения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Отчет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7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737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I. Финансы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527">
                <a:tc>
                  <a:txBody>
                    <a:bodyPr/>
                    <a:lstStyle/>
                    <a:p>
                      <a:pPr marL="174625" lvl="1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1.1.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полученные от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продажи,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всего в том числе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: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577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2483,2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2996,6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2996,6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2996,6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 marL="174625" lvl="2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1.1.1.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имущества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находящегося в муниципальной собственности;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1483,2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2744,7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2744,7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2744,7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 marL="447675" lvl="2" indent="-4476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земельных участков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359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251,9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251,9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251,9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9324">
                <a:tc>
                  <a:txBody>
                    <a:bodyPr/>
                    <a:lstStyle/>
                    <a:p>
                      <a:pPr marL="360363" lvl="1" indent="-3603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Доходы полученные от сдачи в аренду: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14548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8496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8131,4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8131,4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8131,4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 marL="174625" lvl="2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1.2.1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имущества, находящегося в муниципальной собственности 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8 900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4 442,4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4 573,5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4 573,5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4 573,5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 marL="1143000" lvl="2" indent="-1143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земельных участков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5648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4053,6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3557,9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3557,9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3557,9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1.3.Прибыль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прибыльных организаций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84,7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84,3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84,3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84,3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84,3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737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II. Производственная деятельность 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5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Оборот организаций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полному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кругу крупных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и средних,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по видам экономической деятельности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1801,1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1860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1886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1912,8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1922,25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сельское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хозяйство, охота и лесное хозяйство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397,3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411,6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411,6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411,6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411,8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1.2.обрабатывающие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производства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26,4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25,9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26,0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26,5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26,5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1.3.производство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распределение электроэнергии, газа и воды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81,0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81,2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81,6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82,2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 на период 2022-20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009" y="1187800"/>
          <a:ext cx="8860780" cy="5070988"/>
        </p:xfrm>
        <a:graphic>
          <a:graphicData uri="http://schemas.openxmlformats.org/drawingml/2006/table">
            <a:tbl>
              <a:tblPr/>
              <a:tblGrid>
                <a:gridCol w="3304604"/>
                <a:gridCol w="916384"/>
                <a:gridCol w="916384"/>
                <a:gridCol w="916384"/>
                <a:gridCol w="945320"/>
                <a:gridCol w="945320"/>
                <a:gridCol w="916384"/>
              </a:tblGrid>
              <a:tr h="2023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измерения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2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1.4.строительство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490,3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510,9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511,5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511,8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520,0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1.5.оптовая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розничная торговля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794,2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818,0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842,6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868,0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894,0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1.6.транспорт  и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связь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11,9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12,4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12,8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13,3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13,4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III</a:t>
                      </a: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Инвестиционная деятельность 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Объем инвестиций в основной капитал за счет всех источников финансирования, всего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273,1*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281,3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290,0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298,4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307,4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IV.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Денежные</a:t>
                      </a:r>
                      <a:r>
                        <a:rPr lang="ru-RU" sz="1200" b="1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доходы населения</a:t>
                      </a:r>
                      <a:endParaRPr lang="ru-RU" sz="12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Доходы населения муниципального образования,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числе: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3954,8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3958,7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4125,0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4273,5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4435,9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1.1. оплата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труда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1044,5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1080,0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1099,4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1103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1120,4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8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2. Среднедушевые денежные доходы (в месяц)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руб./чел.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17004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17021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17736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18374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19072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3.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Численность населения с денежными доходами ниже прожиточного минимума.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3968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4464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3968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3968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3968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4.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Среднемесячная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заработная плата одного работника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31621,3*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32696,4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33285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33385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33919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V. Потребительский рынок  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61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Оборот розничной торговли в ценах соответствующего периода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924,1*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951,8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980,4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1009,8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1040,1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08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2. Оборот общественного питания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27,6*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28,4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29,3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31,06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 на период 2022-20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10548" y="1818860"/>
          <a:ext cx="8505461" cy="3657343"/>
        </p:xfrm>
        <a:graphic>
          <a:graphicData uri="http://schemas.openxmlformats.org/drawingml/2006/table">
            <a:tbl>
              <a:tblPr/>
              <a:tblGrid>
                <a:gridCol w="3196446"/>
                <a:gridCol w="886391"/>
                <a:gridCol w="886391"/>
                <a:gridCol w="886391"/>
                <a:gridCol w="849069"/>
                <a:gridCol w="914382"/>
                <a:gridCol w="886391"/>
              </a:tblGrid>
              <a:tr h="9646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измерения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Отчет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131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1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1316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VI. Демография и рынок труда  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30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Среднегодовая численность населения муниципального образования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19358*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19258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19258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19258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19258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30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Численность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занятых в экономике муниципального образования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9511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9175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9475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9475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9475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46240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/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3. Численность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безработных, зарегистрированные в органах службы занятости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30827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6.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Уровень зарегистрированной безработицы, на конец года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091976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* По данным Управления Федеральной службы государственной статистики по Свердловской области и Курганской области.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База данных муниципальных образовании Свердловской области показатели, характеризующие состояние экономики и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социальной сферы муниципального образования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Шалинский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городской округ за 2020 год.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Параметры бюджета Шалинского городского округа на 2022-2024 год, млн.рублей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139875" y="1327472"/>
            <a:ext cx="7214048" cy="1127493"/>
            <a:chOff x="1785918" y="151155"/>
            <a:chExt cx="7214048" cy="2387267"/>
          </a:xfrm>
        </p:grpSpPr>
        <p:sp>
          <p:nvSpPr>
            <p:cNvPr id="5" name="TextBox 4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45708" y="151155"/>
              <a:ext cx="916789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8" name="Группа 32"/>
            <p:cNvGrpSpPr/>
            <p:nvPr/>
          </p:nvGrpSpPr>
          <p:grpSpPr>
            <a:xfrm>
              <a:off x="1785918" y="961990"/>
              <a:ext cx="7214048" cy="1576432"/>
              <a:chOff x="1785918" y="961990"/>
              <a:chExt cx="7214048" cy="1576432"/>
            </a:xfrm>
          </p:grpSpPr>
          <p:grpSp>
            <p:nvGrpSpPr>
              <p:cNvPr id="9" name="Группа 25"/>
              <p:cNvGrpSpPr/>
              <p:nvPr/>
            </p:nvGrpSpPr>
            <p:grpSpPr>
              <a:xfrm>
                <a:off x="1785918" y="961990"/>
                <a:ext cx="7214048" cy="1576432"/>
                <a:chOff x="1785918" y="961990"/>
                <a:chExt cx="7214048" cy="1576432"/>
              </a:xfrm>
            </p:grpSpPr>
            <p:sp>
              <p:nvSpPr>
                <p:cNvPr id="11" name="Полилиния 10"/>
                <p:cNvSpPr/>
                <p:nvPr/>
              </p:nvSpPr>
              <p:spPr>
                <a:xfrm>
                  <a:off x="1785918" y="961990"/>
                  <a:ext cx="1720497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984,5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12" name="Полилиния 11"/>
                <p:cNvSpPr/>
                <p:nvPr/>
              </p:nvSpPr>
              <p:spPr>
                <a:xfrm>
                  <a:off x="4676758" y="961990"/>
                  <a:ext cx="1752630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984,5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13" name="Полилиния 12"/>
                <p:cNvSpPr/>
                <p:nvPr/>
              </p:nvSpPr>
              <p:spPr>
                <a:xfrm>
                  <a:off x="6381197" y="1293041"/>
                  <a:ext cx="914330" cy="914330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>
                <a:xfrm>
                  <a:off x="7423534" y="961990"/>
                  <a:ext cx="1576432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10" name="Прямоугольник 9"/>
              <p:cNvSpPr/>
              <p:nvPr/>
            </p:nvSpPr>
            <p:spPr>
              <a:xfrm>
                <a:off x="3707904" y="1628800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 rot="16200000">
            <a:off x="62440" y="1769547"/>
            <a:ext cx="1111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262457" y="2685599"/>
            <a:ext cx="7241463" cy="1127493"/>
            <a:chOff x="1785918" y="151155"/>
            <a:chExt cx="7214048" cy="2387267"/>
          </a:xfrm>
        </p:grpSpPr>
        <p:sp>
          <p:nvSpPr>
            <p:cNvPr id="17" name="TextBox 16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45708" y="151155"/>
              <a:ext cx="916789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20" name="Группа 32"/>
            <p:cNvGrpSpPr/>
            <p:nvPr/>
          </p:nvGrpSpPr>
          <p:grpSpPr>
            <a:xfrm>
              <a:off x="1785918" y="961990"/>
              <a:ext cx="7214048" cy="1576432"/>
              <a:chOff x="1785918" y="961990"/>
              <a:chExt cx="7214048" cy="1576432"/>
            </a:xfrm>
          </p:grpSpPr>
          <p:grpSp>
            <p:nvGrpSpPr>
              <p:cNvPr id="21" name="Группа 25"/>
              <p:cNvGrpSpPr/>
              <p:nvPr/>
            </p:nvGrpSpPr>
            <p:grpSpPr>
              <a:xfrm>
                <a:off x="1785918" y="961990"/>
                <a:ext cx="7214048" cy="1576432"/>
                <a:chOff x="1785918" y="961990"/>
                <a:chExt cx="7214048" cy="1576432"/>
              </a:xfrm>
            </p:grpSpPr>
            <p:sp>
              <p:nvSpPr>
                <p:cNvPr id="23" name="Полилиния 22"/>
                <p:cNvSpPr/>
                <p:nvPr/>
              </p:nvSpPr>
              <p:spPr>
                <a:xfrm>
                  <a:off x="1785918" y="961990"/>
                  <a:ext cx="1720497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987,0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24" name="Полилиния 23"/>
                <p:cNvSpPr/>
                <p:nvPr/>
              </p:nvSpPr>
              <p:spPr>
                <a:xfrm>
                  <a:off x="4676758" y="961990"/>
                  <a:ext cx="1752630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987,0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25" name="Полилиния 24"/>
                <p:cNvSpPr/>
                <p:nvPr/>
              </p:nvSpPr>
              <p:spPr>
                <a:xfrm>
                  <a:off x="6381197" y="1293041"/>
                  <a:ext cx="914330" cy="914330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>
                <a:xfrm>
                  <a:off x="7423534" y="961990"/>
                  <a:ext cx="1576432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22" name="Прямоугольник 21"/>
              <p:cNvSpPr/>
              <p:nvPr/>
            </p:nvSpPr>
            <p:spPr>
              <a:xfrm>
                <a:off x="3707904" y="1628800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7" name="Группа 26"/>
          <p:cNvGrpSpPr/>
          <p:nvPr/>
        </p:nvGrpSpPr>
        <p:grpSpPr>
          <a:xfrm>
            <a:off x="1255388" y="4250415"/>
            <a:ext cx="3783973" cy="2474488"/>
            <a:chOff x="1812225" y="201552"/>
            <a:chExt cx="4898980" cy="2435884"/>
          </a:xfrm>
        </p:grpSpPr>
        <p:sp>
          <p:nvSpPr>
            <p:cNvPr id="28" name="TextBox 27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94179" y="1411343"/>
              <a:ext cx="1754102" cy="302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31" name="Группа 32"/>
            <p:cNvGrpSpPr/>
            <p:nvPr/>
          </p:nvGrpSpPr>
          <p:grpSpPr>
            <a:xfrm>
              <a:off x="1812225" y="538123"/>
              <a:ext cx="4898980" cy="2099313"/>
              <a:chOff x="1812225" y="538123"/>
              <a:chExt cx="4898980" cy="2099313"/>
            </a:xfrm>
          </p:grpSpPr>
          <p:grpSp>
            <p:nvGrpSpPr>
              <p:cNvPr id="32" name="Группа 25"/>
              <p:cNvGrpSpPr/>
              <p:nvPr/>
            </p:nvGrpSpPr>
            <p:grpSpPr>
              <a:xfrm>
                <a:off x="1812225" y="538123"/>
                <a:ext cx="4898980" cy="2099313"/>
                <a:chOff x="1812225" y="538123"/>
                <a:chExt cx="4898980" cy="2099313"/>
              </a:xfrm>
            </p:grpSpPr>
            <p:sp>
              <p:nvSpPr>
                <p:cNvPr id="34" name="Полилиния 33"/>
                <p:cNvSpPr/>
                <p:nvPr/>
              </p:nvSpPr>
              <p:spPr>
                <a:xfrm>
                  <a:off x="1812225" y="538123"/>
                  <a:ext cx="1965680" cy="1050157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985,4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>
                <a:xfrm>
                  <a:off x="4742528" y="598132"/>
                  <a:ext cx="1968677" cy="810121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985,4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36" name="Полилиния 35"/>
                <p:cNvSpPr/>
                <p:nvPr/>
              </p:nvSpPr>
              <p:spPr>
                <a:xfrm>
                  <a:off x="2711286" y="1723105"/>
                  <a:ext cx="914331" cy="914331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37" name="Полилиния 36"/>
                <p:cNvSpPr/>
                <p:nvPr/>
              </p:nvSpPr>
              <p:spPr>
                <a:xfrm>
                  <a:off x="4029853" y="1738303"/>
                  <a:ext cx="1576432" cy="820123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33" name="Прямоугольник 32"/>
              <p:cNvSpPr/>
              <p:nvPr/>
            </p:nvSpPr>
            <p:spPr>
              <a:xfrm>
                <a:off x="3813135" y="908692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 rot="16200000">
            <a:off x="116789" y="3299953"/>
            <a:ext cx="111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2023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93582" y="5370826"/>
            <a:ext cx="111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2024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6146" name="Picture 2" descr="B:\Users\SOB\Desktop\Бюджет для граждан\Фото\scale_1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0960" y="3952240"/>
            <a:ext cx="4149507" cy="2722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Из каких поступлений в настоящее время формируется доходная часть бюджета Шалинского городского округа?</a:t>
            </a:r>
            <a:endParaRPr lang="ru-RU" sz="2000" b="1" i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41" name="Схема 40"/>
          <p:cNvGraphicFramePr/>
          <p:nvPr/>
        </p:nvGraphicFramePr>
        <p:xfrm>
          <a:off x="298174" y="1232451"/>
          <a:ext cx="8561970" cy="4888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1751" y="1247544"/>
            <a:ext cx="78680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b="1" i="1" dirty="0" smtClean="0"/>
              <a:t>Перед Вами «Бюджет для граждан», в котором кратко и доступно отражены основные параметры проекта бюджета Шалинского городского округа на 2022 год и на плановый период 2023 и 2024 годы. Цель данного материала – донести до широкой аудитории жителей информацию о проекте бюджета в понятной для граждан форме: в виде схем, диаграмм, таблиц и доступного изложения основных мероприятий.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9338" y="148856"/>
            <a:ext cx="778303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2400" b="1" i="1" dirty="0" smtClean="0"/>
              <a:t>Уважаемые жители Шалинского городского округа!</a:t>
            </a:r>
            <a:endParaRPr lang="ru-RU" sz="2400" b="1" i="1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B:\Users\SOB\Desktop\Бюджет для граждан\Фото\scale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171" y="3508744"/>
            <a:ext cx="4474029" cy="306622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478" y="3470815"/>
            <a:ext cx="4170556" cy="312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25868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182757"/>
          <a:ext cx="9143999" cy="5472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8904" y="126537"/>
            <a:ext cx="8696739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Прогноз поступления доходов в 2022-2024 годах </a:t>
            </a:r>
          </a:p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(без учета безвозмездных поступлений), млн. рублей</a:t>
            </a:r>
            <a:endParaRPr lang="ru-RU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Прогноз безвозмездных поступлений в 2022-2024 годах </a:t>
            </a:r>
          </a:p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млн. рублей</a:t>
            </a:r>
            <a:endParaRPr lang="ru-RU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072934"/>
          <a:ext cx="9144000" cy="564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Расходы бюджета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6" name="Picture 2" descr="B:\Users\SOB\Desktop\Бюджет для граждан\Фото для бюджета\slide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081668"/>
            <a:ext cx="9010184" cy="5776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966" y="159027"/>
            <a:ext cx="8999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Структура расходов проекта бюджета Шалинского городского округа по отраслям в 2022 году, в рублях.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145512"/>
          <a:ext cx="9144000" cy="571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2022 году и плановом периоде 2023 и 2024 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81669"/>
            <a:ext cx="8218449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«Социально-экономическое развитие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Шалинского городского округа до 2026  года»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</p:txBody>
      </p:sp>
      <p:pic>
        <p:nvPicPr>
          <p:cNvPr id="1026" name="Picture 2" descr="B:\Users\SOB\Desktop\Бюджет для граждан\Фото для бюджета\1592675035_b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6555" y="1698028"/>
            <a:ext cx="2529701" cy="1691943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41250" y="1594625"/>
            <a:ext cx="8824331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 программы: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создание условий для развития физической культуры и спорта в Шалинском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городском округе;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создание условий для успешной социализации и эффективной самореализации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молодежи, развитие потенциала молодежи;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 организацию охраны общественного порядка;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организацию мероприятий по профилактике терроризма,  повышение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готовности к минимизации и (или) ликвидации вызванных ими последствий на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территории Шалинского городского округа 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организацию и осуществление мероприятий по гражданской обороне, защите населения и территории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 от чрезвычайных ситуаций природного и техногенного характера; 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обеспечения безопасности дорожного движения и комфортного передвижения автомобилистов и пешеходов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территории городского округа;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-улучшение экологической обстановки на территории Шалинского городского округа;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обеспечение населения Шалинского городского округа доступным и комфортным жильем;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повышение уровня и качества жизни жителей Шалинского городского округа;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предоставление финансовой поддержки молодым семьям на улучшение жилищных условий;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- снижение темпов распространения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ВИЧ – инфекции, профилактике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наркомании;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 - снижение уровня заболеваемости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 туберкулезом и смертности от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 туберкулеза.</a:t>
            </a:r>
            <a:endParaRPr lang="ru-RU" sz="14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189572" y="5347306"/>
          <a:ext cx="5608329" cy="122228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03951"/>
                <a:gridCol w="1184578"/>
                <a:gridCol w="1154964"/>
                <a:gridCol w="1164836"/>
              </a:tblGrid>
              <a:tr h="410359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«Социально-</a:t>
                      </a:r>
                      <a:endParaRPr lang="ru-RU" sz="1100" b="1" i="1" kern="1200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/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экономическое развитие Шалинского город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ского округа до 2026  года»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4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86955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  <a:r>
                        <a:rPr lang="ru-RU" sz="14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973 033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240 209 440,00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245 033 350,00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2022 году и плановом периоде 2023 и 2024 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92459"/>
            <a:ext cx="8820615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Муниципальная программа 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«</a:t>
            </a: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Развитие кадровой политики в системе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муниципального управления Шалинского городского округа до 2026 года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»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8914" name="Picture 2" descr="B:\Users\SOB\Desktop\Бюджет для граждан\Фото для бюджета\2530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5903" y="1633062"/>
            <a:ext cx="2821258" cy="173979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8781" y="3515526"/>
            <a:ext cx="8631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«Формирование законопослушного поведения участников дорожного движения в Шалинском городском округе до 2024 года»</a:t>
            </a:r>
            <a:endParaRPr lang="ru-RU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8915" name="Picture 3" descr="B:\Users\SOB\Desktop\Бюджет для граждан\Фото для бюджета\5a2ae1da2b9b7638ae4fd3c4989d8a1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641" y="4137102"/>
            <a:ext cx="2980356" cy="1984917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624361"/>
            <a:ext cx="8820615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 программы: формирование и эффективное использование кадрового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потенциала в системе муниципального управления, направленного на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 социально-экономического развития  Шалинского городского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133816" y="2514898"/>
          <a:ext cx="5586761" cy="9657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19265"/>
                <a:gridCol w="1159555"/>
                <a:gridCol w="1159727"/>
                <a:gridCol w="1048214"/>
              </a:tblGrid>
              <a:tr h="293808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«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Развитие кадровой политики в системе муниципального управления Шалинского городского округа до 2026 года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263589" y="4069369"/>
            <a:ext cx="58804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 программы: сокращение количества дорожно-транспортных происшествий с пострадавшими; повышение уровня правового </a:t>
            </a:r>
            <a:r>
              <a:rPr lang="ru-RU" sz="14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воспи-тания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участников дорожного движения, культуры их поведения; профи</a:t>
            </a:r>
          </a:p>
          <a:p>
            <a:pPr lvl="0"/>
            <a:r>
              <a:rPr lang="ru-RU" sz="14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лактика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детского дорожно-транспортного травматизма в Шалинском городском округе.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3397406" y="5455103"/>
          <a:ext cx="5586761" cy="101536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19265"/>
                <a:gridCol w="1159555"/>
                <a:gridCol w="1159727"/>
                <a:gridCol w="1048214"/>
              </a:tblGrid>
              <a:tr h="293808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«Формирование законопослушного поведения участников дорожного движения в Шалинском городском округе до 2024 года»</a:t>
                      </a:r>
                      <a:endParaRPr lang="ru-RU"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2022 году и плановом периоде 2023 и 2024 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4965" y="981307"/>
            <a:ext cx="8820615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«Развитие культуры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Шалинском городском округе до 2026 года»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175" y="3192141"/>
            <a:ext cx="8631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«Развитие системы образования Шалинского городского  округа до 2026 года»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9938" name="Picture 2" descr="B:\Users\SOB\Desktop\Бюджет для граждан\Фото для бюджета\6f760cbb4c05d4fd3d03d51e4f5fd9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9287" y="1605776"/>
            <a:ext cx="2642839" cy="1639229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57814"/>
            <a:ext cx="882061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Цель: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духовно-нравственное развитие и реализация человеческого потенциала в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сфере культуры Шалинского городского округа 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223025" y="2158059"/>
          <a:ext cx="5586761" cy="9657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19265"/>
                <a:gridCol w="1159555"/>
                <a:gridCol w="1159727"/>
                <a:gridCol w="1048214"/>
              </a:tblGrid>
              <a:tr h="293808">
                <a:tc rowSpan="3"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100" b="1" i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культуры </a:t>
                      </a:r>
                    </a:p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100" b="1" i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Шалинском городском округе до 2026 года»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63 332 000,00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63 402 000,00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63 402 00,00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11873" y="3824043"/>
            <a:ext cx="85864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Цели: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 доступности дошкольного образования для детей в возрасте от 1,5 до 7 лет; Обеспечение доступности качественного общего образования, соответствующего требованиям социально-экономического развития Шалинского городского округа и Свердловской области; Обеспечение доступности качественных                          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образовательных услуг в сфере дополнительного образования; Создание                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условий для сохранения здоровья и развития детей в Шалинском городском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округе; Создание материально-технических условий для обеспечения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деятельности муниципальных образовательных организаций.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9940" name="Picture 4" descr="B:\Users\SOB\Desktop\Бюджет для граждан\Фото для бюджета\blob-man-graduate-in-h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964" y="4510666"/>
            <a:ext cx="2364060" cy="2207943"/>
          </a:xfrm>
          <a:prstGeom prst="rect">
            <a:avLst/>
          </a:prstGeom>
          <a:noFill/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2717181" y="5488557"/>
          <a:ext cx="6047677" cy="9657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402358"/>
                <a:gridCol w="1255220"/>
                <a:gridCol w="1255406"/>
                <a:gridCol w="1134693"/>
              </a:tblGrid>
              <a:tr h="293808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системы образования Шалинского городского  округа до 2026 года»</a:t>
                      </a:r>
                      <a:endParaRPr lang="ru-RU" sz="1100" i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537 581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536 640 762,50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541 601 207,50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6285" y="119270"/>
            <a:ext cx="7851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МУНИЦИПАЛЬНЫЙ ДОЛГ  </a:t>
            </a:r>
            <a:r>
              <a:rPr lang="ru-RU" i="1" dirty="0" smtClean="0">
                <a:latin typeface="Times New Roman"/>
                <a:ea typeface="Times New Roman"/>
              </a:rPr>
              <a:t/>
            </a:r>
            <a:br>
              <a:rPr lang="ru-RU" i="1" dirty="0" smtClean="0">
                <a:latin typeface="Times New Roman"/>
                <a:ea typeface="Times New Roman"/>
              </a:rPr>
            </a:br>
            <a:r>
              <a:rPr lang="ru-RU" i="1" dirty="0" smtClean="0">
                <a:latin typeface="Times New Roman"/>
                <a:ea typeface="Times New Roman"/>
              </a:rPr>
              <a:t>– </a:t>
            </a:r>
            <a:r>
              <a:rPr lang="ru-RU" b="1" i="1" dirty="0" smtClean="0">
                <a:latin typeface="Times New Roman"/>
                <a:ea typeface="Times New Roman"/>
              </a:rPr>
              <a:t>совокупность долговых обязательств муниципального образования</a:t>
            </a:r>
            <a:r>
              <a:rPr lang="ru-RU" b="1" i="1" dirty="0" smtClean="0">
                <a:solidFill>
                  <a:schemeClr val="tx2"/>
                </a:solidFill>
                <a:latin typeface="Times New Roman"/>
                <a:ea typeface="Times New Roman"/>
              </a:rPr>
              <a:t/>
            </a:r>
            <a:br>
              <a:rPr lang="ru-RU" b="1" i="1" dirty="0" smtClean="0">
                <a:solidFill>
                  <a:schemeClr val="tx2"/>
                </a:solidFill>
                <a:latin typeface="Times New Roman"/>
                <a:ea typeface="Times New Roman"/>
              </a:rPr>
            </a:br>
            <a:endParaRPr lang="ru-RU" i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80047969"/>
              </p:ext>
            </p:extLst>
          </p:nvPr>
        </p:nvGraphicFramePr>
        <p:xfrm>
          <a:off x="626911" y="1124744"/>
          <a:ext cx="819356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55576" y="2685956"/>
            <a:ext cx="1944216" cy="1247100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кредиты кредитных организаций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22806" y="2685956"/>
            <a:ext cx="1872208" cy="1225768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бюджетные кредиты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216" y="2732889"/>
            <a:ext cx="2016224" cy="1185871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муниципальные гарантии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835696" y="1755906"/>
            <a:ext cx="2623213" cy="881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450590" y="1741690"/>
            <a:ext cx="8320" cy="944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50590" y="1741690"/>
            <a:ext cx="3145746" cy="959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755576" y="4797152"/>
            <a:ext cx="3456384" cy="16230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Предельный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долга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 долга, который не может быть превышен при исполнении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4048" y="4797152"/>
            <a:ext cx="3318817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Верхний </a:t>
            </a:r>
            <a:r>
              <a:rPr lang="ru-RU" sz="1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предел муниципального внутреннего долга </a:t>
            </a:r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расчетный показатель, учитывающий объем долга на начало года, привлечение и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погашение кредитов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3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effectLst>
                  <a:reflection blurRad="6350" stA="20000" endPos="55000" dir="5400000" sy="-100000" algn="bl" rotWithShape="0"/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Источники финансирования  дефицита бюджета</a:t>
            </a:r>
          </a:p>
          <a:p>
            <a:pPr algn="ctr">
              <a:defRPr/>
            </a:pPr>
            <a:r>
              <a:rPr lang="ru-RU" sz="2400" b="1" i="1" dirty="0" smtClean="0">
                <a:effectLst>
                  <a:reflection blurRad="6350" stA="20000" endPos="55000" dir="5400000" sy="-100000" algn="bl" rotWithShape="0"/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1356" y="1333107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внутреннего муниципального долга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2022 года в сумме – 4 714 285,70 руб..;</a:t>
            </a: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2023 года в сумме – 3 928 571,42 руб.;</a:t>
            </a: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2024 года в сумме -  3 142 853,13 руб.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муниципальным гарантиям -         0,00 руб. </a:t>
            </a:r>
          </a:p>
          <a:p>
            <a:pPr algn="ctr">
              <a:defRPr/>
            </a:pPr>
            <a:endParaRPr lang="ru-RU" b="1" dirty="0" smtClean="0"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lay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0328" y="1244888"/>
            <a:ext cx="2880320" cy="159722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167641" y="2744392"/>
          <a:ext cx="4175759" cy="194421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385534"/>
                <a:gridCol w="1127680"/>
                <a:gridCol w="1070263"/>
                <a:gridCol w="592282"/>
              </a:tblGrid>
              <a:tr h="583934">
                <a:tc rowSpan="3">
                  <a:txBody>
                    <a:bodyPr/>
                    <a:lstStyle/>
                    <a:p>
                      <a:pPr algn="ctr" fontAlgn="b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Поступление средств от возврата бюджетных кредитов, предоставленных юридических лицам в результате исполненных муниципальных гарантий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Планируемый объем 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расходов,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98907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6 </a:t>
                      </a:r>
                      <a:r>
                        <a:rPr lang="ru-RU" sz="1400" b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958 273,85</a:t>
                      </a:r>
                      <a:endParaRPr lang="ru-RU" sz="1400" b="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6 958 273,85</a:t>
                      </a: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0,00</a:t>
                      </a: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4556120" y="2920504"/>
          <a:ext cx="3744416" cy="18002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90496"/>
                <a:gridCol w="799778"/>
                <a:gridCol w="763425"/>
                <a:gridCol w="690717"/>
              </a:tblGrid>
              <a:tr h="540680">
                <a:tc rowSpan="3">
                  <a:txBody>
                    <a:bodyPr/>
                    <a:lstStyle/>
                    <a:p>
                      <a:pPr algn="ctr" fontAlgn="b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расходов местного бюджета на обслуживание муниципального долга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Планируемый объем 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расходов,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32322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5 500,00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4 715,00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3 940,00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slay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202" y="4759035"/>
            <a:ext cx="2586816" cy="1974273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4234364" y="4910654"/>
          <a:ext cx="5210971" cy="155188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74271"/>
                <a:gridCol w="1113023"/>
                <a:gridCol w="1062431"/>
                <a:gridCol w="961246"/>
              </a:tblGrid>
              <a:tr h="53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Источники финансирования дефицита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283" marR="44283" marT="0" marB="0" anchor="ctr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Сумма,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37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Погашение бюджетного кредита в областной бюджет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283" marR="4428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515428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Liberation Serif"/>
                          <a:ea typeface="Times New Roman"/>
                          <a:cs typeface="Times New Roman"/>
                        </a:rPr>
                        <a:t>-785 714,29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Liberation Serif"/>
                          <a:ea typeface="Times New Roman"/>
                          <a:cs typeface="Times New Roman"/>
                        </a:rPr>
                        <a:t>-785 714,29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Liberation Serif"/>
                          <a:ea typeface="Times New Roman"/>
                          <a:cs typeface="Times New Roman"/>
                        </a:rPr>
                        <a:t>-785 714,29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6285" y="119270"/>
            <a:ext cx="7851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Размер резервного фонда </a:t>
            </a:r>
            <a:endParaRPr lang="ru-RU" sz="3600" i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3815252" y="3628422"/>
          <a:ext cx="3888432" cy="213193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84176"/>
                <a:gridCol w="1080120"/>
                <a:gridCol w="1224136"/>
              </a:tblGrid>
              <a:tr h="936104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объем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расходов,  </a:t>
                      </a:r>
                    </a:p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8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424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500 000,00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500 000,00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500 000,00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 descr="Источник сообщил, что Резервный фонд может быть исчерпан уже в 2016 год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144" y="3434196"/>
            <a:ext cx="2542232" cy="29813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1305" y="1095166"/>
            <a:ext cx="8752115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Средства резервного фонда направляются на финансовое обеспечение следующих непредвиденных расходов: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аварийно-восстановительных работ по ликвидации последствий стихийных бедствий и других чрезвычайных ситуаций, имевших место в текущем финансовом году, а также оказание разовой материальной помощи попавшим в экстренную ситуацию и (или) пострадавшим гражданам;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экстренных противоэпидемических мероприятий;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неотложных ремонтных работ и восстановление работ на объектах хозяйства городского округа;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финансирование прочих непредвиденных расходов, которые не были предусмотрены в бюджете городского округа на очередной финансовый год и  плановый период</a:t>
            </a:r>
            <a:endParaRPr lang="ru-RU" sz="1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70622"/>
            <a:ext cx="8983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/>
              <a:t>Общие сведения о Шалинском городском округе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5304" y="1174132"/>
            <a:ext cx="38277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Муниципальное образование в Свердловской области, относится к Западному управленческому округу. Административный центр - посёлок городского типа Шаля.</a:t>
            </a:r>
          </a:p>
          <a:p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Население: </a:t>
            </a:r>
            <a:r>
              <a:rPr lang="ru-RU" sz="1400" dirty="0" smtClean="0"/>
              <a:t>19 258 чел. (2021 г.)</a:t>
            </a:r>
          </a:p>
          <a:p>
            <a:r>
              <a:rPr lang="ru-RU" sz="1400" b="1" dirty="0" smtClean="0"/>
              <a:t>Площадь: </a:t>
            </a:r>
            <a:r>
              <a:rPr lang="ru-RU" sz="1400" dirty="0" smtClean="0"/>
              <a:t>4 283 км²</a:t>
            </a:r>
          </a:p>
          <a:p>
            <a:r>
              <a:rPr lang="ru-RU" sz="1400" b="1" dirty="0" smtClean="0"/>
              <a:t>Автомобильный код: </a:t>
            </a:r>
            <a:r>
              <a:rPr lang="ru-RU" sz="1400" dirty="0" smtClean="0"/>
              <a:t>66, 96</a:t>
            </a:r>
          </a:p>
          <a:p>
            <a:r>
              <a:rPr lang="ru-RU" sz="1400" b="1" dirty="0" smtClean="0"/>
              <a:t>Сайт: </a:t>
            </a:r>
            <a:r>
              <a:rPr lang="ru-RU" sz="1400" dirty="0" err="1" smtClean="0">
                <a:hlinkClick r:id="rId3"/>
              </a:rPr>
              <a:t>shalya.ru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2171" y="1155959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B:\Users\SOB\Desktop\Герб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3135" y="3918097"/>
            <a:ext cx="2502639" cy="25026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68550" y="3697594"/>
            <a:ext cx="613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ГЕРБ</a:t>
            </a:r>
            <a:endParaRPr lang="ru-RU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3603" y="4401880"/>
            <a:ext cx="3556266" cy="187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589182" y="3924422"/>
            <a:ext cx="613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ФЛАГ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3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9070" y="144966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Контактная информация для граждан</a:t>
            </a:r>
          </a:p>
          <a:p>
            <a:pPr algn="ctr">
              <a:defRPr/>
            </a:pPr>
            <a:endParaRPr lang="ru-RU" sz="2400" b="1" i="1" dirty="0" smtClean="0">
              <a:effectLst>
                <a:reflection blurRad="6350" stA="20000" endPos="55000" dir="5400000" sy="-100000" algn="bl" rotWithShape="0"/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4829" y="3969834"/>
            <a:ext cx="61666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62</a:t>
            </a:r>
            <a:r>
              <a:rPr lang="en-US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en-US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 р.п.Шаля ул. Орджоникидзе д. 5 тел. (34358) 2-13-53,</a:t>
            </a: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(34358) 2-25-38; Факс (34358) 2-13-53 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Интернет -сайт: </a:t>
            </a:r>
            <a:r>
              <a:rPr lang="ru-RU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www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r>
              <a:rPr lang="en-US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shalya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r>
              <a:rPr lang="ru-RU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ru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Режим работы: понедельник -четверг с 8.18 до 17.30 часов, </a:t>
            </a:r>
            <a:endParaRPr lang="en-US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пятница с 8.18 до 16:30, </a:t>
            </a:r>
            <a:endParaRPr lang="en-US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суббота-воскресенье   выходной</a:t>
            </a: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6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0483" y="3702206"/>
            <a:ext cx="2852854" cy="28528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46088" y="1081668"/>
            <a:ext cx="57540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Информация подготовлена</a:t>
            </a: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основе проекта бюджета Шалинского городского округа «О бюджете Шалинского городского округа на 2022 год и плановый период 2023 и 2024 годов»  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Над проектом работали: специалисты Финансового управления администрации Шалинского городского округа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7" name="Picture 3" descr="B:\Users\SOB\Desktop\Бюджет для граждан\Фото\depositphotos_85954884-stock-photo-financial-charts-with-calculat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074" y="1176847"/>
            <a:ext cx="2820214" cy="2514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7470" y="203025"/>
            <a:ext cx="3690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Основные понятия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7468" y="1075433"/>
            <a:ext cx="849541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/>
              <a:t>Бюджет</a:t>
            </a:r>
            <a:r>
              <a:rPr lang="ru-RU" sz="1400" i="1" dirty="0" smtClean="0"/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/>
            <a:r>
              <a:rPr lang="ru-RU" sz="1400" b="1" i="1" dirty="0" smtClean="0"/>
              <a:t>Консолидированный бюджет </a:t>
            </a:r>
            <a:r>
              <a:rPr lang="ru-RU" sz="1400" i="1" dirty="0" smtClean="0"/>
              <a:t>– свод бюджетов бюджетной системы РФ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 . </a:t>
            </a:r>
          </a:p>
          <a:p>
            <a:pPr algn="just"/>
            <a:r>
              <a:rPr lang="ru-RU" sz="1400" b="1" i="1" dirty="0" smtClean="0"/>
              <a:t>Бюджетная система РФ </a:t>
            </a:r>
            <a:r>
              <a:rPr lang="ru-RU" sz="1400" i="1" dirty="0" smtClean="0"/>
              <a:t>- основанная на экономических отношениях и государственным устройстве РФ, регулируемая законодательством РФ совокупность федерального бюджета, бюджетов субъектов РФ, местных бюджетов и бюджетов государственных внебюджетных фондов. </a:t>
            </a:r>
          </a:p>
          <a:p>
            <a:pPr algn="just"/>
            <a:r>
              <a:rPr lang="ru-RU" sz="1400" b="1" i="1" dirty="0" smtClean="0"/>
              <a:t>Бюджетный процесс </a:t>
            </a:r>
            <a:r>
              <a:rPr lang="ru-RU" sz="1400" i="1" dirty="0" smtClean="0"/>
              <a:t>- регламентируемая законодательством РФ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a:t>
            </a:r>
          </a:p>
          <a:p>
            <a:pPr algn="just"/>
            <a:r>
              <a:rPr lang="ru-RU" sz="1400" b="1" i="1" dirty="0" smtClean="0"/>
              <a:t>Доходы бюджета – </a:t>
            </a:r>
            <a:r>
              <a:rPr lang="ru-RU" sz="1400" i="1" dirty="0" smtClean="0"/>
              <a:t>поступающие в бюджет денежные </a:t>
            </a:r>
          </a:p>
          <a:p>
            <a:pPr algn="just"/>
            <a:r>
              <a:rPr lang="ru-RU" sz="1400" i="1" dirty="0" smtClean="0"/>
              <a:t>средства, за исключением источников дефицита бюджета. </a:t>
            </a:r>
          </a:p>
          <a:p>
            <a:pPr algn="just"/>
            <a:r>
              <a:rPr lang="ru-RU" sz="1400" b="1" i="1" dirty="0" smtClean="0"/>
              <a:t>Расходы бюджета </a:t>
            </a:r>
            <a:r>
              <a:rPr lang="ru-RU" sz="1400" i="1" dirty="0" smtClean="0"/>
              <a:t>– выплачиваемые из бюджета денежные</a:t>
            </a:r>
          </a:p>
          <a:p>
            <a:pPr algn="just"/>
            <a:r>
              <a:rPr lang="ru-RU" sz="1400" i="1" dirty="0" smtClean="0"/>
              <a:t> средства, за исключением источников финансирования </a:t>
            </a:r>
          </a:p>
          <a:p>
            <a:pPr algn="just"/>
            <a:r>
              <a:rPr lang="ru-RU" sz="1400" i="1" dirty="0" smtClean="0"/>
              <a:t>дефицита бюджета. </a:t>
            </a:r>
          </a:p>
          <a:p>
            <a:pPr algn="just"/>
            <a:r>
              <a:rPr lang="ru-RU" sz="1400" b="1" i="1" dirty="0" smtClean="0"/>
              <a:t>Дефицит бюджета </a:t>
            </a:r>
            <a:r>
              <a:rPr lang="ru-RU" sz="1400" i="1" dirty="0" smtClean="0"/>
              <a:t>– превышение расходов бюджета над его </a:t>
            </a:r>
          </a:p>
          <a:p>
            <a:pPr algn="just"/>
            <a:r>
              <a:rPr lang="ru-RU" sz="1400" i="1" dirty="0" smtClean="0"/>
              <a:t>доходами. </a:t>
            </a:r>
          </a:p>
          <a:p>
            <a:pPr algn="just"/>
            <a:r>
              <a:rPr lang="ru-RU" sz="1400" b="1" i="1" dirty="0" smtClean="0"/>
              <a:t>Профицит бюджета </a:t>
            </a:r>
            <a:r>
              <a:rPr lang="ru-RU" sz="1400" i="1" dirty="0" smtClean="0"/>
              <a:t>– превышение доходов бюджета над его</a:t>
            </a:r>
          </a:p>
          <a:p>
            <a:pPr algn="just"/>
            <a:r>
              <a:rPr lang="ru-RU" sz="1400" i="1" dirty="0" smtClean="0"/>
              <a:t> расходами . </a:t>
            </a:r>
          </a:p>
          <a:p>
            <a:pPr algn="just"/>
            <a:r>
              <a:rPr lang="ru-RU" sz="1400" b="1" i="1" dirty="0" smtClean="0"/>
              <a:t>Условно утвержденные расходы </a:t>
            </a:r>
            <a:r>
              <a:rPr lang="ru-RU" sz="1400" i="1" dirty="0" smtClean="0"/>
              <a:t>- не распределенные в </a:t>
            </a:r>
          </a:p>
          <a:p>
            <a:pPr algn="just"/>
            <a:r>
              <a:rPr lang="ru-RU" sz="1400" i="1" dirty="0" smtClean="0"/>
              <a:t>плановом периоде в соответствии с классификацией расходов</a:t>
            </a:r>
          </a:p>
          <a:p>
            <a:pPr algn="just"/>
            <a:r>
              <a:rPr lang="ru-RU" sz="1400" i="1" dirty="0" smtClean="0"/>
              <a:t> бюджетов бюджетные ассигнования.</a:t>
            </a:r>
            <a:endParaRPr lang="ru-RU" sz="1400" i="1" dirty="0"/>
          </a:p>
        </p:txBody>
      </p:sp>
      <p:pic>
        <p:nvPicPr>
          <p:cNvPr id="2050" name="Picture 2" descr="B:\Users\SOB\Desktop\Бюджет для граждан\Фото\57896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4622" y="3737113"/>
            <a:ext cx="3160839" cy="2802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7470" y="203025"/>
            <a:ext cx="3690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Основные понятия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270" y="1102477"/>
            <a:ext cx="879289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документ стратегического планирования, содержащий комплекс планируемых мероприятий, взаимоувязанных по задачам, срокам осуществления, исполнителями ресурсам и обеспечивающих наиболее эффектное достижение целей и решение задач социально – экономического развития муниципального образования.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Дотации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 межбюджетные трансферты, предоставляемые на безвозмездной и безвозвратной основе.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Межбюджетные трансферты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средства, предоставляемые одним бюджетом бюджетной системы РФ другому бюджету бюджетной системы РФ.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Субвенции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–бюджетные средства, предоставляемые бюджету другого уровня бюджетной системы РФ на безвозмездной и безвозвратной основе на осуществление определенных целевых расходов.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Субсидии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 это бюджетные средства, предоставляемые бюджету другого уровня бюджетной системы РФ на условиях долевого финансирования целевых расходов.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Муниципальный долг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совокупность долговых обязательств муниципального образования. Бюджетный кредит - денежные средства, предоставляемые бюджетом другому бюджету бюджетной системы РФ на возвратной и возмездной основах.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Публичные слушания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форма участия населения в осуществлении местного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самоуправления.  Публичные слушания - это возможность граждан  влиять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содержание принимаемых муниципальных правовых актов и является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важным средством муниципальной демократии. Они проводятся с участием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жителей муниципального образования для обсуждения проектов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муниципальных правовых актов и по вопросам местного значения.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Публичные слушания призваны обеспечить учет мнения населения в решении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жизненно важных вопросов.</a:t>
            </a:r>
            <a:endParaRPr lang="ru-RU" sz="14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050" name="Picture 2" descr="B:\Users\SOB\Desktop\Бюджет для граждан\Фото\18806_studentu--kak-pereyti--s-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6624" y="4114800"/>
            <a:ext cx="2977375" cy="2550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170121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0629" y="212650"/>
            <a:ext cx="9013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ГРАЖДАНИН И ЕГО УЧАСТИЕ В БЮДЖЕТНОМ ПРОЦЕССЕ </a:t>
            </a:r>
            <a:endParaRPr lang="ru-RU" sz="2000" b="1" i="1" dirty="0"/>
          </a:p>
        </p:txBody>
      </p:sp>
      <p:pic>
        <p:nvPicPr>
          <p:cNvPr id="4098" name="Picture 2" descr="B:\Users\SOB\Desktop\Бюджет для граждан\Фото для бюджета\slide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38224"/>
            <a:ext cx="9171763" cy="699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6690" y="0"/>
            <a:ext cx="7814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260" y="1199844"/>
            <a:ext cx="79425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Послание Президента Российской Федерации Федеральному Собранию </a:t>
            </a:r>
          </a:p>
          <a:p>
            <a:r>
              <a:rPr lang="ru-RU" dirty="0" smtClean="0"/>
              <a:t>   Российской Федерации; </a:t>
            </a:r>
          </a:p>
          <a:p>
            <a:r>
              <a:rPr lang="ru-RU" dirty="0" smtClean="0"/>
              <a:t>• Стратегия социально – экономического развития; </a:t>
            </a:r>
          </a:p>
          <a:p>
            <a:r>
              <a:rPr lang="ru-RU" dirty="0" smtClean="0"/>
              <a:t>• Прогноз социально-экономического развития; </a:t>
            </a:r>
          </a:p>
          <a:p>
            <a:r>
              <a:rPr lang="ru-RU" dirty="0" smtClean="0"/>
              <a:t>• Основные направления бюджетной и налоговой политики; </a:t>
            </a:r>
          </a:p>
          <a:p>
            <a:r>
              <a:rPr lang="ru-RU" dirty="0" smtClean="0"/>
              <a:t>• Изменения налогового законодательства.</a:t>
            </a:r>
            <a:endParaRPr lang="ru-RU" dirty="0"/>
          </a:p>
        </p:txBody>
      </p:sp>
      <p:pic>
        <p:nvPicPr>
          <p:cNvPr id="6146" name="Picture 2" descr="B:\Users\SOB\Desktop\Бюджет для граждан\Фото\c4a1904a5b76d6760a74a531440ed9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96763">
            <a:off x="234764" y="4317579"/>
            <a:ext cx="2600699" cy="1767662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01764">
            <a:off x="6452981" y="4445236"/>
            <a:ext cx="2330255" cy="195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 descr="B:\Users\SOB\Desktop\Бюджет для граждан\Фото\M__1582291750128-1582291750554-900x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1428" y="3820196"/>
            <a:ext cx="3665764" cy="2439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8587" y="170119"/>
            <a:ext cx="7814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3600" b="1" i="1" dirty="0" smtClean="0">
                <a:latin typeface="Times New Roman" pitchFamily="18" charset="0"/>
                <a:cs typeface="Times New Roman" pitchFamily="18" charset="0"/>
              </a:rPr>
              <a:t>Какие этапы проходит бюджет?</a:t>
            </a:r>
            <a:endParaRPr lang="ru-RU" sz="3600" b="1" i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91386" y="1127050"/>
          <a:ext cx="6328684" cy="537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9826" y="2858051"/>
            <a:ext cx="2584174" cy="3401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1461</TotalTime>
  <Words>3705</Words>
  <Application>Microsoft Office PowerPoint</Application>
  <PresentationFormat>Экран (4:3)</PresentationFormat>
  <Paragraphs>705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SOB</cp:lastModifiedBy>
  <cp:revision>151</cp:revision>
  <dcterms:created xsi:type="dcterms:W3CDTF">2013-11-19T05:52:05Z</dcterms:created>
  <dcterms:modified xsi:type="dcterms:W3CDTF">2021-11-18T11:45:20Z</dcterms:modified>
</cp:coreProperties>
</file>